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4"/>
  </p:sldMasterIdLst>
  <p:notesMasterIdLst>
    <p:notesMasterId r:id="rId24"/>
  </p:notesMasterIdLst>
  <p:sldIdLst>
    <p:sldId id="256" r:id="rId5"/>
    <p:sldId id="257" r:id="rId6"/>
    <p:sldId id="259" r:id="rId7"/>
    <p:sldId id="261" r:id="rId8"/>
    <p:sldId id="263" r:id="rId9"/>
    <p:sldId id="264" r:id="rId10"/>
    <p:sldId id="265" r:id="rId11"/>
    <p:sldId id="272" r:id="rId12"/>
    <p:sldId id="269" r:id="rId13"/>
    <p:sldId id="266" r:id="rId14"/>
    <p:sldId id="268" r:id="rId15"/>
    <p:sldId id="267" r:id="rId16"/>
    <p:sldId id="277" r:id="rId17"/>
    <p:sldId id="274" r:id="rId18"/>
    <p:sldId id="278" r:id="rId19"/>
    <p:sldId id="280" r:id="rId20"/>
    <p:sldId id="275" r:id="rId21"/>
    <p:sldId id="279" r:id="rId22"/>
    <p:sldId id="26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3F7DA3-B10F-4E74-17E6-8A3010C25DCC}" v="815" dt="2021-09-27T13:05:25.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94660"/>
  </p:normalViewPr>
  <p:slideViewPr>
    <p:cSldViewPr snapToGrid="0">
      <p:cViewPr varScale="1">
        <p:scale>
          <a:sx n="108" d="100"/>
          <a:sy n="108" d="100"/>
        </p:scale>
        <p:origin x="4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00750-F6B5-4212-AFA4-7E03E209B35E}" type="datetimeFigureOut">
              <a:rPr lang="en-GB" smtClean="0"/>
              <a:t>28/09/2021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29372-77A9-483F-AEC7-E3A3C04B4DD5}" type="slidenum">
              <a:rPr lang="en-GB" smtClean="0"/>
              <a:t>‹#›</a:t>
            </a:fld>
            <a:endParaRPr lang="en-GB"/>
          </a:p>
        </p:txBody>
      </p:sp>
    </p:spTree>
    <p:extLst>
      <p:ext uri="{BB962C8B-B14F-4D97-AF65-F5344CB8AC3E}">
        <p14:creationId xmlns:p14="http://schemas.microsoft.com/office/powerpoint/2010/main" val="3694919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Environmental sounds – sounds we hear around us every day; listening to and imitating sounds; how to be a good listener. Ideas – make sounds to copy, e.g. </a:t>
            </a:r>
            <a:r>
              <a:rPr lang="en-GB" altLang="en-US" dirty="0" err="1"/>
              <a:t>sh</a:t>
            </a:r>
            <a:r>
              <a:rPr lang="en-GB" altLang="en-US" dirty="0"/>
              <a:t> </a:t>
            </a:r>
            <a:r>
              <a:rPr lang="en-GB" altLang="en-US" dirty="0" err="1"/>
              <a:t>sh</a:t>
            </a:r>
            <a:r>
              <a:rPr lang="en-GB" altLang="en-US" dirty="0"/>
              <a:t> </a:t>
            </a:r>
            <a:r>
              <a:rPr lang="en-GB" altLang="en-US" dirty="0" err="1"/>
              <a:t>sh</a:t>
            </a:r>
            <a:r>
              <a:rPr lang="en-GB" altLang="en-US" dirty="0"/>
              <a:t>, </a:t>
            </a:r>
            <a:r>
              <a:rPr lang="en-GB" altLang="en-US" dirty="0" err="1"/>
              <a:t>zzzzzz</a:t>
            </a:r>
            <a:r>
              <a:rPr lang="en-GB" altLang="en-US" dirty="0"/>
              <a:t>, p-p-p-p; go on a ‘listening walk’ – what can you hear?; talk about how to be a good listener; sing songs that require repetition and response, e.g. ‘Old MacDonald’.</a:t>
            </a:r>
          </a:p>
          <a:p>
            <a:pPr eaLnBrk="1" hangingPunct="1">
              <a:spcBef>
                <a:spcPct val="0"/>
              </a:spcBef>
            </a:pPr>
            <a:endParaRPr lang="en-GB" altLang="en-US" dirty="0"/>
          </a:p>
          <a:p>
            <a:pPr eaLnBrk="1" hangingPunct="1">
              <a:spcBef>
                <a:spcPct val="0"/>
              </a:spcBef>
            </a:pPr>
            <a:r>
              <a:rPr lang="en-GB" altLang="en-US" dirty="0"/>
              <a:t>Instrumental sounds – listening to and discriminating the sounds made by different instruments. Ideas – make sounds with a range of different instruments (non-musical instruments such as pots, pans, home-made shakers will all do); play an echo game where children have to copy a rhythm; hide an instrument behind a box or screen and play it, children have to say which instrument you are playing.</a:t>
            </a:r>
          </a:p>
          <a:p>
            <a:pPr eaLnBrk="1" hangingPunct="1">
              <a:spcBef>
                <a:spcPct val="0"/>
              </a:spcBef>
            </a:pPr>
            <a:endParaRPr lang="en-GB" altLang="en-US" dirty="0"/>
          </a:p>
          <a:p>
            <a:pPr eaLnBrk="1" hangingPunct="1">
              <a:spcBef>
                <a:spcPct val="0"/>
              </a:spcBef>
            </a:pPr>
            <a:r>
              <a:rPr lang="en-GB" altLang="en-US" dirty="0"/>
              <a:t>Body percussion – using the body to create sounds and follow a song, rhyme or beat. Ideas – sing songs that require actions, such as ‘Wind the Bobbin Up’, ‘Heads, Shoulders, Knees and Toes’, ‘If You’re Happy and You Know It, Clap Your Hands’; pass a body percussion sound around a group, e.g. sit in a circle or opposite one another, take turns to produce a body percussion sound which is then passed on, e.g. tap on shoulders, clap hands, stamp feet.</a:t>
            </a:r>
          </a:p>
          <a:p>
            <a:pPr eaLnBrk="1" hangingPunct="1">
              <a:spcBef>
                <a:spcPct val="0"/>
              </a:spcBef>
            </a:pPr>
            <a:endParaRPr lang="en-GB" altLang="en-US" dirty="0"/>
          </a:p>
          <a:p>
            <a:pPr eaLnBrk="1" hangingPunct="1">
              <a:spcBef>
                <a:spcPct val="0"/>
              </a:spcBef>
            </a:pPr>
            <a:r>
              <a:rPr lang="en-GB" altLang="en-US" dirty="0"/>
              <a:t>Rhythm and rhyme – recognising rhythms and rhymes in songs, speech and nursery rhymes. Ideas – sing and chant rhyming songs; read stories with repetition and rhyme, e.g. ‘The Gingerbread Man’, ‘Each Peach Pear Plum’; play a matching game with pictures of rhyming objects, e.g. frog/dog, hat/cat, mouse/house; clap the rhythm of phrases and rhymes or the syllables in words or names; play ‘I Spy’ – ‘I spy, with my little eye, something that rhymes with….’ Example game on next slide.</a:t>
            </a:r>
          </a:p>
          <a:p>
            <a:endParaRPr lang="en-GB" dirty="0"/>
          </a:p>
        </p:txBody>
      </p:sp>
      <p:sp>
        <p:nvSpPr>
          <p:cNvPr id="4" name="Slide Number Placeholder 3"/>
          <p:cNvSpPr>
            <a:spLocks noGrp="1"/>
          </p:cNvSpPr>
          <p:nvPr>
            <p:ph type="sldNum" sz="quarter" idx="5"/>
          </p:nvPr>
        </p:nvSpPr>
        <p:spPr/>
        <p:txBody>
          <a:bodyPr/>
          <a:lstStyle/>
          <a:p>
            <a:fld id="{01529372-77A9-483F-AEC7-E3A3C04B4DD5}" type="slidenum">
              <a:rPr lang="en-GB" smtClean="0"/>
              <a:t>6</a:t>
            </a:fld>
            <a:endParaRPr lang="en-GB"/>
          </a:p>
        </p:txBody>
      </p:sp>
    </p:spTree>
    <p:extLst>
      <p:ext uri="{BB962C8B-B14F-4D97-AF65-F5344CB8AC3E}">
        <p14:creationId xmlns:p14="http://schemas.microsoft.com/office/powerpoint/2010/main" val="385831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6B0DCE65-46CD-4FC8-92CE-319BBB902267}" type="slidenum">
              <a:rPr lang="en-GB" smtClean="0"/>
              <a:t>‹#›</a:t>
            </a:fld>
            <a:endParaRPr lang="en-GB"/>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529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28625-0EC8-48A8-A0E4-0EA33ED68BE6}" type="datetimeFigureOut">
              <a:rPr lang="en-GB" smtClean="0"/>
              <a:t>28/09/2021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0DCE65-46CD-4FC8-92CE-319BBB902267}" type="slidenum">
              <a:rPr lang="en-GB" smtClean="0"/>
              <a:t>‹#›</a:t>
            </a:fld>
            <a:endParaRPr lang="en-GB"/>
          </a:p>
        </p:txBody>
      </p:sp>
    </p:spTree>
    <p:extLst>
      <p:ext uri="{BB962C8B-B14F-4D97-AF65-F5344CB8AC3E}">
        <p14:creationId xmlns:p14="http://schemas.microsoft.com/office/powerpoint/2010/main" val="243873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1895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972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spTree>
    <p:extLst>
      <p:ext uri="{BB962C8B-B14F-4D97-AF65-F5344CB8AC3E}">
        <p14:creationId xmlns:p14="http://schemas.microsoft.com/office/powerpoint/2010/main" val="958565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255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6879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2406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756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spTree>
    <p:extLst>
      <p:ext uri="{BB962C8B-B14F-4D97-AF65-F5344CB8AC3E}">
        <p14:creationId xmlns:p14="http://schemas.microsoft.com/office/powerpoint/2010/main" val="490806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28625-0EC8-48A8-A0E4-0EA33ED68BE6}"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0DCE65-46CD-4FC8-92CE-319BBB902267}" type="slidenum">
              <a:rPr lang="en-GB" smtClean="0"/>
              <a:t>‹#›</a:t>
            </a:fld>
            <a:endParaRPr lang="en-GB"/>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234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928625-0EC8-48A8-A0E4-0EA33ED68BE6}" type="datetimeFigureOut">
              <a:rPr lang="en-GB" smtClean="0"/>
              <a:t>28/09/2021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0DCE65-46CD-4FC8-92CE-319BBB902267}" type="slidenum">
              <a:rPr lang="en-GB" smtClean="0"/>
              <a:t>‹#›</a:t>
            </a:fld>
            <a:endParaRPr lang="en-GB"/>
          </a:p>
        </p:txBody>
      </p:sp>
    </p:spTree>
    <p:extLst>
      <p:ext uri="{BB962C8B-B14F-4D97-AF65-F5344CB8AC3E}">
        <p14:creationId xmlns:p14="http://schemas.microsoft.com/office/powerpoint/2010/main" val="317042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928625-0EC8-48A8-A0E4-0EA33ED68BE6}" type="datetimeFigureOut">
              <a:rPr lang="en-GB" smtClean="0"/>
              <a:t>28/09/2021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0DCE65-46CD-4FC8-92CE-319BBB902267}" type="slidenum">
              <a:rPr lang="en-GB" smtClean="0"/>
              <a:t>‹#›</a:t>
            </a:fld>
            <a:endParaRPr lang="en-GB"/>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433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928625-0EC8-48A8-A0E4-0EA33ED68BE6}" type="datetimeFigureOut">
              <a:rPr lang="en-GB" smtClean="0"/>
              <a:t>28/09/2021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0DCE65-46CD-4FC8-92CE-319BBB902267}" type="slidenum">
              <a:rPr lang="en-GB" smtClean="0"/>
              <a:t>‹#›</a:t>
            </a:fld>
            <a:endParaRPr lang="en-GB"/>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063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28625-0EC8-48A8-A0E4-0EA33ED68BE6}" type="datetimeFigureOut">
              <a:rPr lang="en-GB" smtClean="0"/>
              <a:t>28/09/2021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0DCE65-46CD-4FC8-92CE-319BBB902267}" type="slidenum">
              <a:rPr lang="en-GB" smtClean="0"/>
              <a:t>‹#›</a:t>
            </a:fld>
            <a:endParaRPr lang="en-GB"/>
          </a:p>
        </p:txBody>
      </p:sp>
    </p:spTree>
    <p:extLst>
      <p:ext uri="{BB962C8B-B14F-4D97-AF65-F5344CB8AC3E}">
        <p14:creationId xmlns:p14="http://schemas.microsoft.com/office/powerpoint/2010/main" val="31083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28625-0EC8-48A8-A0E4-0EA33ED68BE6}" type="datetimeFigureOut">
              <a:rPr lang="en-GB" smtClean="0"/>
              <a:t>28/09/2021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0DCE65-46CD-4FC8-92CE-319BBB902267}" type="slidenum">
              <a:rPr lang="en-GB" smtClean="0"/>
              <a:t>‹#›</a:t>
            </a:fld>
            <a:endParaRPr lang="en-GB"/>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36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28625-0EC8-48A8-A0E4-0EA33ED68BE6}" type="datetimeFigureOut">
              <a:rPr lang="en-GB" smtClean="0"/>
              <a:t>28/09/2021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0DCE65-46CD-4FC8-92CE-319BBB902267}" type="slidenum">
              <a:rPr lang="en-GB" smtClean="0"/>
              <a:t>‹#›</a:t>
            </a:fld>
            <a:endParaRPr lang="en-GB"/>
          </a:p>
        </p:txBody>
      </p:sp>
    </p:spTree>
    <p:extLst>
      <p:ext uri="{BB962C8B-B14F-4D97-AF65-F5344CB8AC3E}">
        <p14:creationId xmlns:p14="http://schemas.microsoft.com/office/powerpoint/2010/main" val="2950198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0928625-0EC8-48A8-A0E4-0EA33ED68BE6}" type="datetimeFigureOut">
              <a:rPr lang="en-GB" smtClean="0"/>
              <a:t>28/09/2021</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B0DCE65-46CD-4FC8-92CE-319BBB902267}" type="slidenum">
              <a:rPr lang="en-GB" smtClean="0"/>
              <a:t>‹#›</a:t>
            </a:fld>
            <a:endParaRPr lang="en-GB"/>
          </a:p>
        </p:txBody>
      </p:sp>
    </p:spTree>
    <p:extLst>
      <p:ext uri="{BB962C8B-B14F-4D97-AF65-F5344CB8AC3E}">
        <p14:creationId xmlns:p14="http://schemas.microsoft.com/office/powerpoint/2010/main" val="227096826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phonicsplay.co.uk/" TargetMode="External"/><Relationship Id="rId2" Type="http://schemas.openxmlformats.org/officeDocument/2006/relationships/hyperlink" Target="https://www.youtube.com/watch?v=UCI2mu7URBc" TargetMode="External"/><Relationship Id="rId1" Type="http://schemas.openxmlformats.org/officeDocument/2006/relationships/slideLayout" Target="../slideLayouts/slideLayout2.xml"/><Relationship Id="rId5" Type="http://schemas.openxmlformats.org/officeDocument/2006/relationships/hyperlink" Target="https://www.teachyourmonstertoread.com/" TargetMode="External"/><Relationship Id="rId4" Type="http://schemas.openxmlformats.org/officeDocument/2006/relationships/hyperlink" Target="http://www.letters-and-sound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E607-C2BA-402E-B1B4-244795BE4449}"/>
              </a:ext>
            </a:extLst>
          </p:cNvPr>
          <p:cNvSpPr>
            <a:spLocks noGrp="1"/>
          </p:cNvSpPr>
          <p:nvPr>
            <p:ph type="ctrTitle"/>
          </p:nvPr>
        </p:nvSpPr>
        <p:spPr>
          <a:xfrm>
            <a:off x="2735530" y="2129923"/>
            <a:ext cx="6815669" cy="1515533"/>
          </a:xfrm>
        </p:spPr>
        <p:txBody>
          <a:bodyPr/>
          <a:lstStyle/>
          <a:p>
            <a:r>
              <a:rPr lang="en-GB" dirty="0">
                <a:latin typeface="Calibri"/>
                <a:cs typeface="Calibri"/>
              </a:rPr>
              <a:t>EYFS Phonics Workshop</a:t>
            </a:r>
          </a:p>
        </p:txBody>
      </p:sp>
      <p:sp>
        <p:nvSpPr>
          <p:cNvPr id="3" name="Subtitle 2">
            <a:extLst>
              <a:ext uri="{FF2B5EF4-FFF2-40B4-BE49-F238E27FC236}">
                <a16:creationId xmlns:a16="http://schemas.microsoft.com/office/drawing/2014/main" id="{2E410F6F-A264-47CE-AA17-91B6899F3E6B}"/>
              </a:ext>
            </a:extLst>
          </p:cNvPr>
          <p:cNvSpPr>
            <a:spLocks noGrp="1"/>
          </p:cNvSpPr>
          <p:nvPr>
            <p:ph type="subTitle" idx="1"/>
          </p:nvPr>
        </p:nvSpPr>
        <p:spPr/>
        <p:txBody>
          <a:bodyPr/>
          <a:lstStyle/>
          <a:p>
            <a:r>
              <a:rPr lang="en-GB" dirty="0">
                <a:latin typeface="Calibri" panose="020F0502020204030204" pitchFamily="34" charset="0"/>
                <a:cs typeface="Calibri" panose="020F0502020204030204" pitchFamily="34" charset="0"/>
              </a:rPr>
              <a:t>27/02/2021</a:t>
            </a:r>
          </a:p>
        </p:txBody>
      </p:sp>
      <p:pic>
        <p:nvPicPr>
          <p:cNvPr id="4" name="Picture 4" descr="Graphical user interface, website&#10;&#10;Description automatically generated">
            <a:extLst>
              <a:ext uri="{FF2B5EF4-FFF2-40B4-BE49-F238E27FC236}">
                <a16:creationId xmlns:a16="http://schemas.microsoft.com/office/drawing/2014/main" id="{BCD6F236-3548-4947-B1B7-891BCDB595FA}"/>
              </a:ext>
            </a:extLst>
          </p:cNvPr>
          <p:cNvPicPr>
            <a:picLocks noChangeAspect="1"/>
          </p:cNvPicPr>
          <p:nvPr/>
        </p:nvPicPr>
        <p:blipFill rotWithShape="1">
          <a:blip r:embed="rId2"/>
          <a:srcRect l="1793" t="15088" r="6972" b="55642"/>
          <a:stretch/>
        </p:blipFill>
        <p:spPr>
          <a:xfrm>
            <a:off x="2812211" y="1536419"/>
            <a:ext cx="6582211" cy="1196304"/>
          </a:xfrm>
          <a:prstGeom prst="rect">
            <a:avLst/>
          </a:prstGeom>
        </p:spPr>
      </p:pic>
    </p:spTree>
    <p:extLst>
      <p:ext uri="{BB962C8B-B14F-4D97-AF65-F5344CB8AC3E}">
        <p14:creationId xmlns:p14="http://schemas.microsoft.com/office/powerpoint/2010/main" val="142002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CB57-A48D-4955-B12B-30B44249F732}"/>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Phase Three</a:t>
            </a:r>
          </a:p>
        </p:txBody>
      </p:sp>
      <p:sp>
        <p:nvSpPr>
          <p:cNvPr id="3" name="Content Placeholder 2">
            <a:extLst>
              <a:ext uri="{FF2B5EF4-FFF2-40B4-BE49-F238E27FC236}">
                <a16:creationId xmlns:a16="http://schemas.microsoft.com/office/drawing/2014/main" id="{E140BB2F-DDB3-41BD-88FD-715892450CAD}"/>
              </a:ext>
            </a:extLst>
          </p:cNvPr>
          <p:cNvSpPr>
            <a:spLocks noGrp="1"/>
          </p:cNvSpPr>
          <p:nvPr>
            <p:ph idx="1"/>
          </p:nvPr>
        </p:nvSpPr>
        <p:spPr>
          <a:xfrm>
            <a:off x="1295400" y="2829464"/>
            <a:ext cx="6640902" cy="3046404"/>
          </a:xfrm>
        </p:spPr>
        <p:txBody>
          <a:bodyPr>
            <a:noAutofit/>
          </a:bodyPr>
          <a:lstStyle/>
          <a:p>
            <a:pPr eaLnBrk="1" fontAlgn="auto" hangingPunct="1">
              <a:spcBef>
                <a:spcPct val="50000"/>
              </a:spcBef>
              <a:spcAft>
                <a:spcPts val="0"/>
              </a:spcAft>
              <a:defRPr/>
            </a:pPr>
            <a:r>
              <a:rPr lang="en-GB" altLang="en-US" sz="2000" dirty="0">
                <a:solidFill>
                  <a:schemeClr val="tx1"/>
                </a:solidFill>
                <a:latin typeface="Calibri"/>
                <a:cs typeface="Calibri"/>
              </a:rPr>
              <a:t>Children are taught another 25 graphemes.</a:t>
            </a:r>
          </a:p>
          <a:p>
            <a:pPr eaLnBrk="1" fontAlgn="auto" hangingPunct="1">
              <a:spcBef>
                <a:spcPct val="50000"/>
              </a:spcBef>
              <a:spcAft>
                <a:spcPts val="0"/>
              </a:spcAft>
              <a:defRPr/>
            </a:pPr>
            <a:r>
              <a:rPr lang="en-GB" altLang="en-US" sz="2000" dirty="0">
                <a:solidFill>
                  <a:schemeClr val="tx1"/>
                </a:solidFill>
                <a:latin typeface="Calibri"/>
                <a:cs typeface="Calibri"/>
              </a:rPr>
              <a:t>The final single-letter sounds are taught, together with more consonant digraphs (e.g. </a:t>
            </a:r>
            <a:r>
              <a:rPr lang="en-GB" altLang="en-US" sz="2000" dirty="0" err="1">
                <a:solidFill>
                  <a:schemeClr val="tx1"/>
                </a:solidFill>
                <a:latin typeface="Calibri"/>
                <a:cs typeface="Calibri"/>
              </a:rPr>
              <a:t>zz</a:t>
            </a:r>
            <a:r>
              <a:rPr lang="en-GB" altLang="en-US" sz="2000" dirty="0">
                <a:solidFill>
                  <a:schemeClr val="tx1"/>
                </a:solidFill>
                <a:latin typeface="Calibri"/>
                <a:cs typeface="Calibri"/>
              </a:rPr>
              <a:t>, </a:t>
            </a:r>
            <a:r>
              <a:rPr lang="en-GB" altLang="en-US" sz="2000" dirty="0" err="1">
                <a:solidFill>
                  <a:schemeClr val="tx1"/>
                </a:solidFill>
                <a:latin typeface="Calibri"/>
                <a:cs typeface="Calibri"/>
              </a:rPr>
              <a:t>qu</a:t>
            </a:r>
            <a:r>
              <a:rPr lang="en-GB" altLang="en-US" sz="2000" dirty="0">
                <a:solidFill>
                  <a:schemeClr val="tx1"/>
                </a:solidFill>
                <a:latin typeface="Calibri"/>
                <a:cs typeface="Calibri"/>
              </a:rPr>
              <a:t>) and several vowel digraphs (e.g. ai, </a:t>
            </a:r>
            <a:r>
              <a:rPr lang="en-GB" altLang="en-US" sz="2000" dirty="0" err="1">
                <a:solidFill>
                  <a:schemeClr val="tx1"/>
                </a:solidFill>
                <a:latin typeface="Calibri"/>
                <a:cs typeface="Calibri"/>
              </a:rPr>
              <a:t>ee</a:t>
            </a:r>
            <a:r>
              <a:rPr lang="en-GB" altLang="en-US" sz="2000" dirty="0">
                <a:solidFill>
                  <a:schemeClr val="tx1"/>
                </a:solidFill>
                <a:latin typeface="Calibri"/>
                <a:cs typeface="Calibri"/>
              </a:rPr>
              <a:t>, </a:t>
            </a:r>
            <a:r>
              <a:rPr lang="en-GB" altLang="en-US" sz="2000" dirty="0" err="1">
                <a:solidFill>
                  <a:schemeClr val="tx1"/>
                </a:solidFill>
                <a:latin typeface="Calibri"/>
                <a:cs typeface="Calibri"/>
              </a:rPr>
              <a:t>igh</a:t>
            </a:r>
            <a:r>
              <a:rPr lang="en-GB" altLang="en-US" sz="2000" dirty="0">
                <a:solidFill>
                  <a:schemeClr val="tx1"/>
                </a:solidFill>
                <a:latin typeface="Calibri"/>
                <a:cs typeface="Calibri"/>
              </a:rPr>
              <a:t>).</a:t>
            </a:r>
          </a:p>
          <a:p>
            <a:pPr eaLnBrk="1" fontAlgn="auto" hangingPunct="1">
              <a:spcBef>
                <a:spcPct val="50000"/>
              </a:spcBef>
              <a:spcAft>
                <a:spcPts val="0"/>
              </a:spcAft>
              <a:defRPr/>
            </a:pPr>
            <a:r>
              <a:rPr lang="en-GB" altLang="en-US" sz="2000" dirty="0">
                <a:solidFill>
                  <a:schemeClr val="tx1"/>
                </a:solidFill>
                <a:latin typeface="Calibri"/>
                <a:cs typeface="Calibri"/>
              </a:rPr>
              <a:t>Children also continue to learn how to blend and segment CVC words using the new sounds, e.g. tail, sheet, night – note that these words still only have three sounds.</a:t>
            </a:r>
          </a:p>
        </p:txBody>
      </p:sp>
      <p:sp>
        <p:nvSpPr>
          <p:cNvPr id="4" name="TextBox 3">
            <a:extLst>
              <a:ext uri="{FF2B5EF4-FFF2-40B4-BE49-F238E27FC236}">
                <a16:creationId xmlns:a16="http://schemas.microsoft.com/office/drawing/2014/main" id="{5A317E88-616B-480B-9075-5C3697EDB864}"/>
              </a:ext>
            </a:extLst>
          </p:cNvPr>
          <p:cNvSpPr txBox="1"/>
          <p:nvPr/>
        </p:nvSpPr>
        <p:spPr>
          <a:xfrm>
            <a:off x="8195094" y="2829464"/>
            <a:ext cx="3001992" cy="2246769"/>
          </a:xfrm>
          <a:prstGeom prst="rect">
            <a:avLst/>
          </a:prstGeom>
          <a:noFill/>
          <a:ln w="38100">
            <a:solidFill>
              <a:schemeClr val="accent1"/>
            </a:solidFill>
          </a:ln>
        </p:spPr>
        <p:txBody>
          <a:bodyPr wrap="square" rtlCol="0">
            <a:spAutoFit/>
          </a:bodyPr>
          <a:lstStyle/>
          <a:p>
            <a:pPr eaLnBrk="1" hangingPunct="1">
              <a:spcBef>
                <a:spcPct val="0"/>
              </a:spcBef>
            </a:pPr>
            <a:r>
              <a:rPr lang="en-US" altLang="en-US" sz="2000" b="1" dirty="0">
                <a:latin typeface="Tuffy-TTF" pitchFamily="34" charset="0"/>
              </a:rPr>
              <a:t>Set 6:</a:t>
            </a:r>
            <a:r>
              <a:rPr lang="en-US" altLang="en-US" sz="2000" dirty="0">
                <a:latin typeface="Tuffy-TTF" pitchFamily="34" charset="0"/>
              </a:rPr>
              <a:t> j, v, w, x</a:t>
            </a:r>
            <a:endParaRPr lang="en-US" altLang="en-US" sz="2000" b="1" dirty="0">
              <a:latin typeface="Tuffy-TTF" pitchFamily="34" charset="0"/>
            </a:endParaRPr>
          </a:p>
          <a:p>
            <a:pPr eaLnBrk="1" hangingPunct="1">
              <a:spcBef>
                <a:spcPct val="0"/>
              </a:spcBef>
            </a:pPr>
            <a:r>
              <a:rPr lang="en-US" altLang="en-US" sz="2000" b="1" dirty="0">
                <a:latin typeface="Tuffy-TTF" pitchFamily="34" charset="0"/>
              </a:rPr>
              <a:t>Set 7:</a:t>
            </a:r>
            <a:r>
              <a:rPr lang="en-US" altLang="en-US" sz="2000" dirty="0">
                <a:latin typeface="Tuffy-TTF" pitchFamily="34" charset="0"/>
              </a:rPr>
              <a:t> y, z, </a:t>
            </a:r>
            <a:r>
              <a:rPr lang="en-US" altLang="en-US" sz="2000" dirty="0" err="1">
                <a:latin typeface="Tuffy-TTF" pitchFamily="34" charset="0"/>
              </a:rPr>
              <a:t>zz</a:t>
            </a:r>
            <a:r>
              <a:rPr lang="en-US" altLang="en-US" sz="2000" dirty="0">
                <a:latin typeface="Tuffy-TTF" pitchFamily="34" charset="0"/>
              </a:rPr>
              <a:t>, </a:t>
            </a:r>
            <a:r>
              <a:rPr lang="en-US" altLang="en-US" sz="2000" dirty="0" err="1">
                <a:latin typeface="Tuffy-TTF" pitchFamily="34" charset="0"/>
              </a:rPr>
              <a:t>qu</a:t>
            </a:r>
            <a:endParaRPr lang="en-US" altLang="en-US" sz="2000" b="1" dirty="0">
              <a:latin typeface="Tuffy-TTF" pitchFamily="34" charset="0"/>
            </a:endParaRPr>
          </a:p>
          <a:p>
            <a:pPr eaLnBrk="1" hangingPunct="1">
              <a:spcBef>
                <a:spcPct val="0"/>
              </a:spcBef>
            </a:pPr>
            <a:r>
              <a:rPr lang="en-US" altLang="en-US" sz="2000" b="1" dirty="0">
                <a:latin typeface="Tuffy-TTF" pitchFamily="34" charset="0"/>
              </a:rPr>
              <a:t>Consonant digraphs:</a:t>
            </a:r>
            <a:r>
              <a:rPr lang="en-US" altLang="en-US" sz="2000" dirty="0">
                <a:latin typeface="Tuffy-TTF" pitchFamily="34" charset="0"/>
              </a:rPr>
              <a:t> </a:t>
            </a:r>
            <a:r>
              <a:rPr lang="en-US" altLang="en-US" sz="2000" dirty="0" err="1">
                <a:latin typeface="Tuffy-TTF" pitchFamily="34" charset="0"/>
              </a:rPr>
              <a:t>ch</a:t>
            </a:r>
            <a:r>
              <a:rPr lang="en-US" altLang="en-US" sz="2000" dirty="0">
                <a:latin typeface="Tuffy-TTF" pitchFamily="34" charset="0"/>
              </a:rPr>
              <a:t>, </a:t>
            </a:r>
            <a:r>
              <a:rPr lang="en-US" altLang="en-US" sz="2000" dirty="0" err="1">
                <a:latin typeface="Tuffy-TTF" pitchFamily="34" charset="0"/>
              </a:rPr>
              <a:t>sh</a:t>
            </a:r>
            <a:r>
              <a:rPr lang="en-US" altLang="en-US" sz="2000" dirty="0">
                <a:latin typeface="Tuffy-TTF" pitchFamily="34" charset="0"/>
              </a:rPr>
              <a:t>, </a:t>
            </a:r>
            <a:r>
              <a:rPr lang="en-US" altLang="en-US" sz="2000" dirty="0" err="1">
                <a:latin typeface="Tuffy-TTF" pitchFamily="34" charset="0"/>
              </a:rPr>
              <a:t>th</a:t>
            </a:r>
            <a:r>
              <a:rPr lang="en-US" altLang="en-US" sz="2000" dirty="0">
                <a:latin typeface="Tuffy-TTF" pitchFamily="34" charset="0"/>
              </a:rPr>
              <a:t>, ng</a:t>
            </a:r>
            <a:endParaRPr lang="en-US" altLang="en-US" sz="2000" b="1" dirty="0">
              <a:latin typeface="Tuffy-TTF" pitchFamily="34" charset="0"/>
            </a:endParaRPr>
          </a:p>
          <a:p>
            <a:pPr eaLnBrk="1" hangingPunct="1">
              <a:spcBef>
                <a:spcPct val="0"/>
              </a:spcBef>
            </a:pPr>
            <a:r>
              <a:rPr lang="en-US" altLang="en-US" sz="2000" b="1" dirty="0">
                <a:latin typeface="Tuffy-TTF" pitchFamily="34" charset="0"/>
              </a:rPr>
              <a:t>Vowel digraphs:</a:t>
            </a:r>
            <a:r>
              <a:rPr lang="en-US" altLang="en-US" sz="2000" dirty="0">
                <a:latin typeface="Tuffy-TTF" pitchFamily="34" charset="0"/>
              </a:rPr>
              <a:t> ai, </a:t>
            </a:r>
            <a:r>
              <a:rPr lang="en-US" altLang="en-US" sz="2000" dirty="0" err="1">
                <a:latin typeface="Tuffy-TTF" pitchFamily="34" charset="0"/>
              </a:rPr>
              <a:t>ee</a:t>
            </a:r>
            <a:r>
              <a:rPr lang="en-US" altLang="en-US" sz="2000" dirty="0">
                <a:latin typeface="Tuffy-TTF" pitchFamily="34" charset="0"/>
              </a:rPr>
              <a:t>, </a:t>
            </a:r>
            <a:r>
              <a:rPr lang="en-US" altLang="en-US" sz="2000" dirty="0" err="1">
                <a:latin typeface="Tuffy-TTF" pitchFamily="34" charset="0"/>
              </a:rPr>
              <a:t>igh</a:t>
            </a:r>
            <a:r>
              <a:rPr lang="en-US" altLang="en-US" sz="2000" dirty="0">
                <a:latin typeface="Tuffy-TTF" pitchFamily="34" charset="0"/>
              </a:rPr>
              <a:t>, </a:t>
            </a:r>
            <a:r>
              <a:rPr lang="en-US" altLang="en-US" sz="2000" dirty="0" err="1">
                <a:latin typeface="Tuffy-TTF" pitchFamily="34" charset="0"/>
              </a:rPr>
              <a:t>oa</a:t>
            </a:r>
            <a:r>
              <a:rPr lang="en-US" altLang="en-US" sz="2000" dirty="0">
                <a:latin typeface="Tuffy-TTF" pitchFamily="34" charset="0"/>
              </a:rPr>
              <a:t>, </a:t>
            </a:r>
            <a:r>
              <a:rPr lang="en-US" altLang="en-US" sz="2000" dirty="0" err="1">
                <a:latin typeface="Tuffy-TTF" pitchFamily="34" charset="0"/>
              </a:rPr>
              <a:t>oo</a:t>
            </a:r>
            <a:r>
              <a:rPr lang="en-US" altLang="en-US" sz="2000" dirty="0">
                <a:latin typeface="Tuffy-TTF" pitchFamily="34" charset="0"/>
              </a:rPr>
              <a:t>, </a:t>
            </a:r>
            <a:r>
              <a:rPr lang="en-US" altLang="en-US" sz="2000" dirty="0" err="1">
                <a:latin typeface="Tuffy-TTF" pitchFamily="34" charset="0"/>
              </a:rPr>
              <a:t>ar</a:t>
            </a:r>
            <a:r>
              <a:rPr lang="en-US" altLang="en-US" sz="2000" dirty="0">
                <a:latin typeface="Tuffy-TTF" pitchFamily="34" charset="0"/>
              </a:rPr>
              <a:t>, or, </a:t>
            </a:r>
            <a:r>
              <a:rPr lang="en-US" altLang="en-US" sz="2000" dirty="0" err="1">
                <a:latin typeface="Tuffy-TTF" pitchFamily="34" charset="0"/>
              </a:rPr>
              <a:t>ur</a:t>
            </a:r>
            <a:r>
              <a:rPr lang="en-US" altLang="en-US" sz="2000" dirty="0">
                <a:latin typeface="Tuffy-TTF" pitchFamily="34" charset="0"/>
              </a:rPr>
              <a:t>, ow, oi, ear, air, </a:t>
            </a:r>
            <a:r>
              <a:rPr lang="en-US" altLang="en-US" sz="2000" dirty="0" err="1">
                <a:latin typeface="Tuffy-TTF" pitchFamily="34" charset="0"/>
              </a:rPr>
              <a:t>ure</a:t>
            </a:r>
            <a:r>
              <a:rPr lang="en-US" altLang="en-US" sz="2000" dirty="0">
                <a:latin typeface="Tuffy-TTF" pitchFamily="34" charset="0"/>
              </a:rPr>
              <a:t>, er</a:t>
            </a: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0074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E4E1-5C1F-4C55-91F0-E9BD8D3B46A7}"/>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Phase Four onwards</a:t>
            </a:r>
          </a:p>
        </p:txBody>
      </p:sp>
      <p:sp>
        <p:nvSpPr>
          <p:cNvPr id="3" name="Content Placeholder 2">
            <a:extLst>
              <a:ext uri="{FF2B5EF4-FFF2-40B4-BE49-F238E27FC236}">
                <a16:creationId xmlns:a16="http://schemas.microsoft.com/office/drawing/2014/main" id="{B9F273D8-7DFD-4C6A-B252-E1E9AA571A0B}"/>
              </a:ext>
            </a:extLst>
          </p:cNvPr>
          <p:cNvSpPr>
            <a:spLocks noGrp="1"/>
          </p:cNvSpPr>
          <p:nvPr>
            <p:ph idx="1"/>
          </p:nvPr>
        </p:nvSpPr>
        <p:spPr/>
        <p:txBody>
          <a:bodyPr/>
          <a:lstStyle/>
          <a:p>
            <a:r>
              <a:rPr lang="en-GB" dirty="0">
                <a:latin typeface="Calibri"/>
                <a:cs typeface="Calibri"/>
              </a:rPr>
              <a:t>Phase 4 </a:t>
            </a:r>
            <a:r>
              <a:rPr lang="en-GB" sz="2400" dirty="0">
                <a:latin typeface="Calibri"/>
                <a:cs typeface="Calibri"/>
              </a:rPr>
              <a:t>consolidates all </a:t>
            </a:r>
            <a:r>
              <a:rPr lang="en-GB" dirty="0">
                <a:latin typeface="Calibri"/>
                <a:cs typeface="Calibri"/>
              </a:rPr>
              <a:t>that the</a:t>
            </a:r>
            <a:r>
              <a:rPr lang="en-GB" sz="2400" dirty="0">
                <a:latin typeface="Calibri"/>
                <a:cs typeface="Calibri"/>
              </a:rPr>
              <a:t> children have learnt in the previous phases.</a:t>
            </a:r>
          </a:p>
          <a:p>
            <a:r>
              <a:rPr lang="en-GB" dirty="0">
                <a:latin typeface="Calibri" panose="020F0502020204030204" pitchFamily="34" charset="0"/>
                <a:cs typeface="Calibri" panose="020F0502020204030204" pitchFamily="34" charset="0"/>
              </a:rPr>
              <a:t>In Phase 5 c</a:t>
            </a:r>
            <a:r>
              <a:rPr lang="en-GB" sz="2400" dirty="0">
                <a:latin typeface="Calibri" panose="020F0502020204030204" pitchFamily="34" charset="0"/>
                <a:cs typeface="Calibri" panose="020F0502020204030204" pitchFamily="34" charset="0"/>
              </a:rPr>
              <a:t>hildren will be taught new graphemes and alternative pronunciations for these graphemes. This typically begins in Year 1.</a:t>
            </a:r>
          </a:p>
          <a:p>
            <a:r>
              <a:rPr lang="en-GB" dirty="0">
                <a:latin typeface="Calibri" panose="020F0502020204030204" pitchFamily="34" charset="0"/>
                <a:cs typeface="Calibri" panose="020F0502020204030204" pitchFamily="34" charset="0"/>
              </a:rPr>
              <a:t>In Phase 6 the focus is on learning spelling rules for suffixes (word endings). This typically begins in Year 2.</a:t>
            </a:r>
          </a:p>
        </p:txBody>
      </p:sp>
    </p:spTree>
    <p:extLst>
      <p:ext uri="{BB962C8B-B14F-4D97-AF65-F5344CB8AC3E}">
        <p14:creationId xmlns:p14="http://schemas.microsoft.com/office/powerpoint/2010/main" val="3687830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F98B-3D4C-4D49-B651-9FF0A1692D2B}"/>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Phonics lessons</a:t>
            </a:r>
          </a:p>
        </p:txBody>
      </p:sp>
      <p:sp>
        <p:nvSpPr>
          <p:cNvPr id="3" name="Content Placeholder 2">
            <a:extLst>
              <a:ext uri="{FF2B5EF4-FFF2-40B4-BE49-F238E27FC236}">
                <a16:creationId xmlns:a16="http://schemas.microsoft.com/office/drawing/2014/main" id="{6E639350-F482-4D83-99F3-8E2A906E24B4}"/>
              </a:ext>
            </a:extLst>
          </p:cNvPr>
          <p:cNvSpPr>
            <a:spLocks noGrp="1"/>
          </p:cNvSpPr>
          <p:nvPr>
            <p:ph idx="1"/>
          </p:nvPr>
        </p:nvSpPr>
        <p:spPr/>
        <p:txBody>
          <a:bodyPr/>
          <a:lstStyle/>
          <a:p>
            <a:pPr>
              <a:spcBef>
                <a:spcPct val="50000"/>
              </a:spcBef>
              <a:spcAft>
                <a:spcPts val="0"/>
              </a:spcAft>
              <a:defRPr/>
            </a:pPr>
            <a:r>
              <a:rPr lang="en-GB" altLang="en-US" dirty="0">
                <a:solidFill>
                  <a:schemeClr val="tx1"/>
                </a:solidFill>
                <a:latin typeface="Tuffy-TTF" panose="020B0603060100000000" pitchFamily="34" charset="0"/>
              </a:rPr>
              <a:t>Children are taught phonics daily throughout the week and follows the format: Revisit/review, Teach, Practise, Apply.</a:t>
            </a:r>
          </a:p>
          <a:p>
            <a:pPr eaLnBrk="1" fontAlgn="auto" hangingPunct="1">
              <a:spcBef>
                <a:spcPct val="50000"/>
              </a:spcBef>
              <a:spcAft>
                <a:spcPts val="0"/>
              </a:spcAft>
              <a:defRPr/>
            </a:pPr>
            <a:endParaRPr lang="en-GB" altLang="en-US" dirty="0">
              <a:solidFill>
                <a:schemeClr val="tx1"/>
              </a:solidFill>
              <a:latin typeface="Tuffy-TTF" panose="020B0603060100000000" pitchFamily="34" charset="0"/>
            </a:endParaRPr>
          </a:p>
          <a:p>
            <a:pPr>
              <a:spcBef>
                <a:spcPct val="50000"/>
              </a:spcBef>
              <a:spcAft>
                <a:spcPts val="0"/>
              </a:spcAft>
              <a:defRPr/>
            </a:pPr>
            <a:r>
              <a:rPr lang="en-GB" altLang="en-US" dirty="0">
                <a:solidFill>
                  <a:schemeClr val="tx1"/>
                </a:solidFill>
                <a:latin typeface="Tuffy-TTF"/>
              </a:rPr>
              <a:t>The activities used to teach will vary and can be adapted to suit the children's needs.</a:t>
            </a:r>
            <a:r>
              <a:rPr lang="en-GB" dirty="0">
                <a:solidFill>
                  <a:schemeClr val="tx1"/>
                </a:solidFill>
                <a:latin typeface="Tuffy-TTF"/>
              </a:rPr>
              <a:t> </a:t>
            </a:r>
            <a:endParaRPr lang="en-GB">
              <a:solidFill>
                <a:schemeClr val="tx1"/>
              </a:solidFill>
            </a:endParaRPr>
          </a:p>
        </p:txBody>
      </p:sp>
    </p:spTree>
    <p:extLst>
      <p:ext uri="{BB962C8B-B14F-4D97-AF65-F5344CB8AC3E}">
        <p14:creationId xmlns:p14="http://schemas.microsoft.com/office/powerpoint/2010/main" val="182504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lendar&#10;&#10;Description automatically generated">
            <a:extLst>
              <a:ext uri="{FF2B5EF4-FFF2-40B4-BE49-F238E27FC236}">
                <a16:creationId xmlns:a16="http://schemas.microsoft.com/office/drawing/2014/main" id="{9FB24B55-78A0-46B3-A623-8653316B005A}"/>
              </a:ext>
            </a:extLst>
          </p:cNvPr>
          <p:cNvPicPr>
            <a:picLocks noChangeAspect="1"/>
          </p:cNvPicPr>
          <p:nvPr/>
        </p:nvPicPr>
        <p:blipFill>
          <a:blip r:embed="rId2"/>
          <a:stretch>
            <a:fillRect/>
          </a:stretch>
        </p:blipFill>
        <p:spPr>
          <a:xfrm>
            <a:off x="1791419" y="802796"/>
            <a:ext cx="4914180" cy="2779502"/>
          </a:xfrm>
          <a:prstGeom prst="rect">
            <a:avLst/>
          </a:prstGeom>
        </p:spPr>
      </p:pic>
      <p:pic>
        <p:nvPicPr>
          <p:cNvPr id="3" name="Picture 3">
            <a:extLst>
              <a:ext uri="{FF2B5EF4-FFF2-40B4-BE49-F238E27FC236}">
                <a16:creationId xmlns:a16="http://schemas.microsoft.com/office/drawing/2014/main" id="{C0B34BD4-75F4-477C-99E2-335E686BF770}"/>
              </a:ext>
            </a:extLst>
          </p:cNvPr>
          <p:cNvPicPr>
            <a:picLocks noChangeAspect="1"/>
          </p:cNvPicPr>
          <p:nvPr/>
        </p:nvPicPr>
        <p:blipFill>
          <a:blip r:embed="rId3"/>
          <a:stretch>
            <a:fillRect/>
          </a:stretch>
        </p:blipFill>
        <p:spPr>
          <a:xfrm>
            <a:off x="7620630" y="1180112"/>
            <a:ext cx="3003609" cy="4627173"/>
          </a:xfrm>
          <a:prstGeom prst="rect">
            <a:avLst/>
          </a:prstGeom>
        </p:spPr>
      </p:pic>
      <p:pic>
        <p:nvPicPr>
          <p:cNvPr id="4" name="Picture 4" descr="A picture containing floor, indoor, young&#10;&#10;Description automatically generated">
            <a:extLst>
              <a:ext uri="{FF2B5EF4-FFF2-40B4-BE49-F238E27FC236}">
                <a16:creationId xmlns:a16="http://schemas.microsoft.com/office/drawing/2014/main" id="{1DBE76C1-243B-4BE3-90F8-3860E13D5F2B}"/>
              </a:ext>
            </a:extLst>
          </p:cNvPr>
          <p:cNvPicPr>
            <a:picLocks noChangeAspect="1"/>
          </p:cNvPicPr>
          <p:nvPr/>
        </p:nvPicPr>
        <p:blipFill>
          <a:blip r:embed="rId4"/>
          <a:stretch>
            <a:fillRect/>
          </a:stretch>
        </p:blipFill>
        <p:spPr>
          <a:xfrm>
            <a:off x="1900507" y="3776752"/>
            <a:ext cx="2381250" cy="2381250"/>
          </a:xfrm>
          <a:prstGeom prst="rect">
            <a:avLst/>
          </a:prstGeom>
        </p:spPr>
      </p:pic>
      <p:pic>
        <p:nvPicPr>
          <p:cNvPr id="5" name="Picture 5">
            <a:extLst>
              <a:ext uri="{FF2B5EF4-FFF2-40B4-BE49-F238E27FC236}">
                <a16:creationId xmlns:a16="http://schemas.microsoft.com/office/drawing/2014/main" id="{B213BD21-F1E7-4B7D-9641-667BAA638680}"/>
              </a:ext>
            </a:extLst>
          </p:cNvPr>
          <p:cNvPicPr>
            <a:picLocks noChangeAspect="1"/>
          </p:cNvPicPr>
          <p:nvPr/>
        </p:nvPicPr>
        <p:blipFill>
          <a:blip r:embed="rId5"/>
          <a:stretch>
            <a:fillRect/>
          </a:stretch>
        </p:blipFill>
        <p:spPr>
          <a:xfrm>
            <a:off x="5083834" y="3720330"/>
            <a:ext cx="1823050" cy="2436586"/>
          </a:xfrm>
          <a:prstGeom prst="rect">
            <a:avLst/>
          </a:prstGeom>
        </p:spPr>
      </p:pic>
    </p:spTree>
    <p:extLst>
      <p:ext uri="{BB962C8B-B14F-4D97-AF65-F5344CB8AC3E}">
        <p14:creationId xmlns:p14="http://schemas.microsoft.com/office/powerpoint/2010/main" val="282695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ADB6-DDF6-4265-9E47-BFA73100F175}"/>
              </a:ext>
            </a:extLst>
          </p:cNvPr>
          <p:cNvSpPr>
            <a:spLocks noGrp="1"/>
          </p:cNvSpPr>
          <p:nvPr>
            <p:ph type="title"/>
          </p:nvPr>
        </p:nvSpPr>
        <p:spPr/>
        <p:txBody>
          <a:bodyPr/>
          <a:lstStyle/>
          <a:p>
            <a:r>
              <a:rPr lang="en-GB" dirty="0">
                <a:latin typeface="Calibri"/>
                <a:cs typeface="Calibri"/>
              </a:rPr>
              <a:t>Book bags</a:t>
            </a: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CF9B7A3-10AF-489C-8A58-75051B5D1D4C}"/>
              </a:ext>
            </a:extLst>
          </p:cNvPr>
          <p:cNvSpPr>
            <a:spLocks noGrp="1"/>
          </p:cNvSpPr>
          <p:nvPr>
            <p:ph idx="1"/>
          </p:nvPr>
        </p:nvSpPr>
        <p:spPr>
          <a:xfrm>
            <a:off x="1295401" y="2556931"/>
            <a:ext cx="9601196" cy="3750257"/>
          </a:xfrm>
        </p:spPr>
        <p:txBody>
          <a:bodyPr>
            <a:normAutofit fontScale="85000" lnSpcReduction="20000"/>
          </a:bodyPr>
          <a:lstStyle/>
          <a:p>
            <a:r>
              <a:rPr lang="en-GB" dirty="0">
                <a:latin typeface="Calibri"/>
                <a:cs typeface="Calibri"/>
              </a:rPr>
              <a:t>Book bags brought in on a </a:t>
            </a:r>
            <a:r>
              <a:rPr lang="en-GB" b="1" dirty="0">
                <a:latin typeface="Calibri"/>
                <a:cs typeface="Calibri"/>
              </a:rPr>
              <a:t>Monday</a:t>
            </a:r>
            <a:r>
              <a:rPr lang="en-GB" dirty="0">
                <a:latin typeface="Calibri"/>
                <a:cs typeface="Calibri"/>
              </a:rPr>
              <a:t> and go home on a </a:t>
            </a:r>
            <a:r>
              <a:rPr lang="en-GB" b="1" dirty="0">
                <a:latin typeface="Calibri"/>
                <a:cs typeface="Calibri"/>
              </a:rPr>
              <a:t>Wednesday</a:t>
            </a:r>
            <a:r>
              <a:rPr lang="en-GB" dirty="0">
                <a:latin typeface="Calibri"/>
                <a:cs typeface="Calibri"/>
              </a:rPr>
              <a:t>. </a:t>
            </a:r>
            <a:endParaRPr lang="en-GB" dirty="0">
              <a:latin typeface="Calibri" panose="020F0502020204030204" pitchFamily="34" charset="0"/>
              <a:cs typeface="Calibri" panose="020F0502020204030204" pitchFamily="34" charset="0"/>
            </a:endParaRPr>
          </a:p>
          <a:p>
            <a:pPr>
              <a:buSzPct val="114999"/>
            </a:pPr>
            <a:r>
              <a:rPr lang="en-GB" dirty="0">
                <a:latin typeface="Calibri"/>
                <a:cs typeface="Calibri"/>
              </a:rPr>
              <a:t>F2</a:t>
            </a:r>
          </a:p>
          <a:p>
            <a:pPr lvl="1">
              <a:buSzPct val="114999"/>
            </a:pPr>
            <a:r>
              <a:rPr lang="en-GB" dirty="0">
                <a:latin typeface="Calibri"/>
                <a:cs typeface="Calibri"/>
              </a:rPr>
              <a:t>Phoneme keyring </a:t>
            </a:r>
            <a:endParaRPr lang="en-GB">
              <a:latin typeface="Calibri" panose="020F0502020204030204" pitchFamily="34" charset="0"/>
              <a:cs typeface="Calibri" panose="020F0502020204030204" pitchFamily="34" charset="0"/>
            </a:endParaRPr>
          </a:p>
          <a:p>
            <a:pPr lvl="1">
              <a:buSzPct val="114999"/>
            </a:pPr>
            <a:r>
              <a:rPr lang="en-GB" dirty="0">
                <a:latin typeface="Calibri"/>
                <a:cs typeface="Calibri"/>
              </a:rPr>
              <a:t>Reading book</a:t>
            </a:r>
            <a:endParaRPr lang="en-GB" dirty="0">
              <a:latin typeface="Calibri" panose="020F0502020204030204" pitchFamily="34" charset="0"/>
              <a:cs typeface="Calibri" panose="020F0502020204030204" pitchFamily="34" charset="0"/>
            </a:endParaRPr>
          </a:p>
          <a:p>
            <a:pPr lvl="1">
              <a:buSzPct val="114999"/>
            </a:pPr>
            <a:r>
              <a:rPr lang="en-GB" dirty="0">
                <a:latin typeface="Calibri"/>
                <a:cs typeface="Calibri"/>
              </a:rPr>
              <a:t>Reading record</a:t>
            </a:r>
          </a:p>
          <a:p>
            <a:pPr lvl="1">
              <a:buSzPct val="114999"/>
            </a:pPr>
            <a:r>
              <a:rPr lang="en-GB" dirty="0">
                <a:latin typeface="Calibri"/>
                <a:cs typeface="Calibri"/>
              </a:rPr>
              <a:t>Tricky words</a:t>
            </a:r>
          </a:p>
          <a:p>
            <a:pPr lvl="1">
              <a:buSzPct val="114999"/>
            </a:pPr>
            <a:r>
              <a:rPr lang="en-GB" dirty="0">
                <a:latin typeface="Calibri"/>
                <a:cs typeface="Calibri"/>
              </a:rPr>
              <a:t>Library book</a:t>
            </a:r>
          </a:p>
          <a:p>
            <a:r>
              <a:rPr lang="en-GB" dirty="0">
                <a:latin typeface="Calibri"/>
                <a:cs typeface="Calibri"/>
              </a:rPr>
              <a:t>F1</a:t>
            </a:r>
          </a:p>
          <a:p>
            <a:pPr lvl="1">
              <a:buSzPct val="114999"/>
            </a:pPr>
            <a:r>
              <a:rPr lang="en-GB" dirty="0">
                <a:latin typeface="Calibri"/>
                <a:cs typeface="Calibri"/>
              </a:rPr>
              <a:t>EYFS F1 Library Book</a:t>
            </a:r>
          </a:p>
          <a:p>
            <a:pPr lvl="1">
              <a:buSzPct val="114999"/>
            </a:pPr>
            <a:r>
              <a:rPr lang="en-GB" dirty="0">
                <a:latin typeface="Calibri"/>
                <a:cs typeface="Calibri"/>
              </a:rPr>
              <a:t>Reading record</a:t>
            </a:r>
          </a:p>
          <a:p>
            <a:pPr marL="0" indent="0">
              <a:buNone/>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847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85F4-283A-417B-BD6A-6640F87320E6}"/>
              </a:ext>
            </a:extLst>
          </p:cNvPr>
          <p:cNvSpPr>
            <a:spLocks noGrp="1"/>
          </p:cNvSpPr>
          <p:nvPr>
            <p:ph type="title"/>
          </p:nvPr>
        </p:nvSpPr>
        <p:spPr/>
        <p:txBody>
          <a:bodyPr/>
          <a:lstStyle/>
          <a:p>
            <a:r>
              <a:rPr lang="en-US" dirty="0">
                <a:latin typeface="Calibri"/>
                <a:cs typeface="Calibri"/>
              </a:rPr>
              <a:t>How to read your school book (F2)</a:t>
            </a:r>
          </a:p>
        </p:txBody>
      </p:sp>
      <p:sp>
        <p:nvSpPr>
          <p:cNvPr id="3" name="Content Placeholder 2">
            <a:extLst>
              <a:ext uri="{FF2B5EF4-FFF2-40B4-BE49-F238E27FC236}">
                <a16:creationId xmlns:a16="http://schemas.microsoft.com/office/drawing/2014/main" id="{32D0BEE5-5E23-4119-A825-9A1A96349658}"/>
              </a:ext>
            </a:extLst>
          </p:cNvPr>
          <p:cNvSpPr>
            <a:spLocks noGrp="1"/>
          </p:cNvSpPr>
          <p:nvPr>
            <p:ph idx="1"/>
          </p:nvPr>
        </p:nvSpPr>
        <p:spPr>
          <a:xfrm>
            <a:off x="1295401" y="2556932"/>
            <a:ext cx="9601196" cy="3793388"/>
          </a:xfrm>
        </p:spPr>
        <p:txBody>
          <a:bodyPr>
            <a:normAutofit/>
          </a:bodyPr>
          <a:lstStyle/>
          <a:p>
            <a:r>
              <a:rPr lang="en-US" dirty="0">
                <a:latin typeface="Calibri"/>
                <a:ea typeface="+mn-lt"/>
                <a:cs typeface="+mn-lt"/>
              </a:rPr>
              <a:t>Wordless books - Initially, they will be given picture books (with no words) for you to talk together about what is happening on each page.</a:t>
            </a:r>
          </a:p>
          <a:p>
            <a:pPr>
              <a:buSzPct val="114999"/>
            </a:pPr>
            <a:r>
              <a:rPr lang="en-US" dirty="0">
                <a:latin typeface="Calibri"/>
                <a:ea typeface="+mn-lt"/>
                <a:cs typeface="+mn-lt"/>
              </a:rPr>
              <a:t>Phonetically Decodable Books - Your child’s reading book will link to their phonic knowledge and will give them the opportunity to practice the phonemes/sounds they have been taught in school.</a:t>
            </a:r>
            <a:endParaRPr lang="en-US" dirty="0">
              <a:latin typeface="Calibri"/>
              <a:ea typeface="+mn-lt"/>
              <a:cs typeface="Calibri"/>
            </a:endParaRPr>
          </a:p>
          <a:p>
            <a:pPr>
              <a:buSzPct val="114999"/>
            </a:pPr>
            <a:r>
              <a:rPr lang="en-US" dirty="0">
                <a:latin typeface="Calibri"/>
                <a:ea typeface="+mn-lt"/>
                <a:cs typeface="+mn-lt"/>
              </a:rPr>
              <a:t>Spend about 5-10 minutes only. At first you may only read 1 or 2 pages at a time. Little and often is more beneficial than one longer session. Try to keep it light and fun!</a:t>
            </a:r>
            <a:endParaRPr lang="en-US" dirty="0">
              <a:latin typeface="Calibri"/>
              <a:cs typeface="Calibri"/>
            </a:endParaRPr>
          </a:p>
          <a:p>
            <a:pPr marL="0" indent="0">
              <a:buSzPct val="114999"/>
              <a:buNone/>
            </a:pPr>
            <a:endParaRPr lang="en-US" dirty="0">
              <a:latin typeface="Calibri"/>
              <a:cs typeface="Calibri"/>
            </a:endParaRPr>
          </a:p>
          <a:p>
            <a:pPr>
              <a:buSzPct val="114999"/>
            </a:pPr>
            <a:endParaRPr lang="en-US" dirty="0">
              <a:latin typeface="Calibri"/>
              <a:cs typeface="Calibri"/>
            </a:endParaRPr>
          </a:p>
        </p:txBody>
      </p:sp>
    </p:spTree>
    <p:extLst>
      <p:ext uri="{BB962C8B-B14F-4D97-AF65-F5344CB8AC3E}">
        <p14:creationId xmlns:p14="http://schemas.microsoft.com/office/powerpoint/2010/main" val="1153947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85F4-283A-417B-BD6A-6640F87320E6}"/>
              </a:ext>
            </a:extLst>
          </p:cNvPr>
          <p:cNvSpPr>
            <a:spLocks noGrp="1"/>
          </p:cNvSpPr>
          <p:nvPr>
            <p:ph type="title"/>
          </p:nvPr>
        </p:nvSpPr>
        <p:spPr/>
        <p:txBody>
          <a:bodyPr/>
          <a:lstStyle/>
          <a:p>
            <a:r>
              <a:rPr lang="en-US" dirty="0">
                <a:latin typeface="Calibri"/>
                <a:cs typeface="Calibri"/>
              </a:rPr>
              <a:t>How to read your school book (F2)</a:t>
            </a:r>
          </a:p>
        </p:txBody>
      </p:sp>
      <p:sp>
        <p:nvSpPr>
          <p:cNvPr id="3" name="Content Placeholder 2">
            <a:extLst>
              <a:ext uri="{FF2B5EF4-FFF2-40B4-BE49-F238E27FC236}">
                <a16:creationId xmlns:a16="http://schemas.microsoft.com/office/drawing/2014/main" id="{32D0BEE5-5E23-4119-A825-9A1A96349658}"/>
              </a:ext>
            </a:extLst>
          </p:cNvPr>
          <p:cNvSpPr>
            <a:spLocks noGrp="1"/>
          </p:cNvSpPr>
          <p:nvPr>
            <p:ph idx="1"/>
          </p:nvPr>
        </p:nvSpPr>
        <p:spPr>
          <a:xfrm>
            <a:off x="1295401" y="2556932"/>
            <a:ext cx="9601196" cy="3793388"/>
          </a:xfrm>
        </p:spPr>
        <p:txBody>
          <a:bodyPr>
            <a:normAutofit fontScale="70000" lnSpcReduction="20000"/>
          </a:bodyPr>
          <a:lstStyle/>
          <a:p>
            <a:pPr>
              <a:buSzPct val="114999"/>
            </a:pPr>
            <a:r>
              <a:rPr lang="en-US" dirty="0">
                <a:latin typeface="Calibri"/>
                <a:ea typeface="+mn-lt"/>
                <a:cs typeface="Calibri"/>
              </a:rPr>
              <a:t>Before Reading - </a:t>
            </a:r>
            <a:endParaRPr lang="en-US" dirty="0">
              <a:ea typeface="+mn-lt"/>
              <a:cs typeface="+mn-lt"/>
            </a:endParaRPr>
          </a:p>
          <a:p>
            <a:pPr lvl="1">
              <a:buSzPct val="114999"/>
            </a:pPr>
            <a:r>
              <a:rPr lang="en-US" dirty="0">
                <a:latin typeface="Calibri"/>
                <a:ea typeface="+mn-lt"/>
                <a:cs typeface="Calibri"/>
              </a:rPr>
              <a:t> What can they see?</a:t>
            </a:r>
            <a:endParaRPr lang="en-US" dirty="0">
              <a:ea typeface="+mn-lt"/>
              <a:cs typeface="+mn-lt"/>
            </a:endParaRPr>
          </a:p>
          <a:p>
            <a:pPr lvl="1">
              <a:buSzPct val="114999"/>
            </a:pPr>
            <a:r>
              <a:rPr lang="en-US" dirty="0">
                <a:latin typeface="Calibri"/>
                <a:ea typeface="+mn-lt"/>
                <a:cs typeface="Calibri"/>
              </a:rPr>
              <a:t>What is happening on each page?</a:t>
            </a:r>
            <a:endParaRPr lang="en-US" dirty="0">
              <a:ea typeface="+mn-lt"/>
              <a:cs typeface="+mn-lt"/>
            </a:endParaRPr>
          </a:p>
          <a:p>
            <a:pPr lvl="1">
              <a:buSzPct val="114999"/>
            </a:pPr>
            <a:r>
              <a:rPr lang="en-US" dirty="0">
                <a:latin typeface="Calibri"/>
                <a:ea typeface="+mn-lt"/>
                <a:cs typeface="Calibri"/>
              </a:rPr>
              <a:t>Can they think of a similar experience they’ve had?</a:t>
            </a:r>
            <a:endParaRPr lang="en-US" dirty="0">
              <a:ea typeface="+mn-lt"/>
              <a:cs typeface="+mn-lt"/>
            </a:endParaRPr>
          </a:p>
          <a:p>
            <a:pPr lvl="1">
              <a:buSzPct val="114999"/>
            </a:pPr>
            <a:r>
              <a:rPr lang="en-US" dirty="0">
                <a:latin typeface="Calibri"/>
                <a:ea typeface="+mn-lt"/>
                <a:cs typeface="Calibri"/>
              </a:rPr>
              <a:t>Can they predict/guess what might happen next based on what has been seen so far.</a:t>
            </a:r>
            <a:endParaRPr lang="en-US" dirty="0">
              <a:ea typeface="+mn-lt"/>
              <a:cs typeface="Calibri"/>
            </a:endParaRPr>
          </a:p>
          <a:p>
            <a:pPr>
              <a:buSzPct val="114999"/>
            </a:pPr>
            <a:r>
              <a:rPr lang="en-US" dirty="0">
                <a:latin typeface="Calibri"/>
                <a:ea typeface="+mn-lt"/>
                <a:cs typeface="Calibri"/>
              </a:rPr>
              <a:t>Whilst Reading - Encourage your child to use their finger to point to each letter sound as they blend the sounds to read the word. Talk about the meaning of what they have read at the end of the sentence.</a:t>
            </a:r>
            <a:endParaRPr lang="en-US" dirty="0">
              <a:ea typeface="+mn-lt"/>
              <a:cs typeface="+mn-lt"/>
            </a:endParaRPr>
          </a:p>
          <a:p>
            <a:pPr>
              <a:buSzPct val="114999"/>
            </a:pPr>
            <a:r>
              <a:rPr lang="en-US" dirty="0">
                <a:latin typeface="Calibri"/>
                <a:ea typeface="+mn-lt"/>
                <a:cs typeface="+mn-lt"/>
              </a:rPr>
              <a:t>After Reading</a:t>
            </a:r>
            <a:endParaRPr lang="en-US">
              <a:latin typeface="Calibri"/>
              <a:ea typeface="+mn-lt"/>
              <a:cs typeface="+mn-lt"/>
            </a:endParaRPr>
          </a:p>
          <a:p>
            <a:pPr lvl="1">
              <a:buSzPct val="114999"/>
            </a:pPr>
            <a:r>
              <a:rPr lang="en-US" dirty="0">
                <a:latin typeface="Calibri"/>
                <a:ea typeface="+mn-lt"/>
                <a:cs typeface="+mn-lt"/>
              </a:rPr>
              <a:t>Discuss what happened in the story. Can they:</a:t>
            </a:r>
            <a:endParaRPr lang="en-US">
              <a:latin typeface="Calibri"/>
              <a:ea typeface="+mn-lt"/>
              <a:cs typeface="+mn-lt"/>
            </a:endParaRPr>
          </a:p>
          <a:p>
            <a:pPr lvl="1">
              <a:buSzPct val="114999"/>
            </a:pPr>
            <a:r>
              <a:rPr lang="en-US" dirty="0">
                <a:latin typeface="Calibri"/>
                <a:ea typeface="+mn-lt"/>
                <a:cs typeface="+mn-lt"/>
              </a:rPr>
              <a:t>Give you a verbal summery about what happened?</a:t>
            </a:r>
            <a:endParaRPr lang="en-US">
              <a:latin typeface="Calibri"/>
              <a:ea typeface="+mn-lt"/>
              <a:cs typeface="+mn-lt"/>
            </a:endParaRPr>
          </a:p>
          <a:p>
            <a:pPr lvl="1">
              <a:buSzPct val="114999"/>
            </a:pPr>
            <a:r>
              <a:rPr lang="en-US" dirty="0">
                <a:latin typeface="Calibri"/>
                <a:ea typeface="+mn-lt"/>
                <a:cs typeface="+mn-lt"/>
              </a:rPr>
              <a:t>Explain their opinions or express their feelings about certain parts?</a:t>
            </a:r>
            <a:endParaRPr lang="en-US">
              <a:latin typeface="Calibri"/>
              <a:ea typeface="+mn-lt"/>
              <a:cs typeface="+mn-lt"/>
            </a:endParaRPr>
          </a:p>
          <a:p>
            <a:pPr lvl="1">
              <a:buSzPct val="114999"/>
            </a:pPr>
            <a:r>
              <a:rPr lang="en-US" dirty="0">
                <a:latin typeface="Calibri"/>
                <a:ea typeface="+mn-lt"/>
                <a:cs typeface="+mn-lt"/>
              </a:rPr>
              <a:t>What could happen next to the characters?</a:t>
            </a:r>
          </a:p>
          <a:p>
            <a:pPr marL="742950">
              <a:buSzPct val="114999"/>
            </a:pPr>
            <a:endParaRPr lang="en-US" dirty="0">
              <a:ea typeface="+mn-lt"/>
              <a:cs typeface="+mn-lt"/>
            </a:endParaRPr>
          </a:p>
          <a:p>
            <a:pPr>
              <a:buSzPct val="114999"/>
            </a:pPr>
            <a:endParaRPr lang="en-US" dirty="0">
              <a:latin typeface="Calibri"/>
              <a:ea typeface="+mn-lt"/>
              <a:cs typeface="Calibri"/>
            </a:endParaRPr>
          </a:p>
          <a:p>
            <a:pPr>
              <a:buSzPct val="114999"/>
            </a:pPr>
            <a:endParaRPr lang="en-US" dirty="0">
              <a:latin typeface="Calibri"/>
              <a:cs typeface="Calibri"/>
            </a:endParaRPr>
          </a:p>
        </p:txBody>
      </p:sp>
    </p:spTree>
    <p:extLst>
      <p:ext uri="{BB962C8B-B14F-4D97-AF65-F5344CB8AC3E}">
        <p14:creationId xmlns:p14="http://schemas.microsoft.com/office/powerpoint/2010/main" val="55390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FE4F-4F33-4E24-8031-66E3361934CF}"/>
              </a:ext>
            </a:extLst>
          </p:cNvPr>
          <p:cNvSpPr>
            <a:spLocks noGrp="1"/>
          </p:cNvSpPr>
          <p:nvPr>
            <p:ph type="title"/>
          </p:nvPr>
        </p:nvSpPr>
        <p:spPr/>
        <p:txBody>
          <a:bodyPr/>
          <a:lstStyle/>
          <a:p>
            <a:r>
              <a:rPr lang="en-US" dirty="0">
                <a:latin typeface="Calibri"/>
                <a:cs typeface="Calibri"/>
              </a:rPr>
              <a:t>Reading for pleasure</a:t>
            </a:r>
            <a:endParaRPr lang="en-US" dirty="0"/>
          </a:p>
        </p:txBody>
      </p:sp>
      <p:sp>
        <p:nvSpPr>
          <p:cNvPr id="3" name="Content Placeholder 2">
            <a:extLst>
              <a:ext uri="{FF2B5EF4-FFF2-40B4-BE49-F238E27FC236}">
                <a16:creationId xmlns:a16="http://schemas.microsoft.com/office/drawing/2014/main" id="{C228C855-7F5D-4384-ACB9-7582C571DDFD}"/>
              </a:ext>
            </a:extLst>
          </p:cNvPr>
          <p:cNvSpPr>
            <a:spLocks noGrp="1"/>
          </p:cNvSpPr>
          <p:nvPr>
            <p:ph idx="1"/>
          </p:nvPr>
        </p:nvSpPr>
        <p:spPr/>
        <p:txBody>
          <a:bodyPr/>
          <a:lstStyle/>
          <a:p>
            <a:r>
              <a:rPr lang="en-US" dirty="0">
                <a:latin typeface="Calibri"/>
                <a:ea typeface="+mn-lt"/>
                <a:cs typeface="+mn-lt"/>
              </a:rPr>
              <a:t>The most important part of learning to read is </a:t>
            </a:r>
            <a:r>
              <a:rPr lang="en-US" dirty="0" err="1">
                <a:latin typeface="Calibri"/>
                <a:ea typeface="+mn-lt"/>
                <a:cs typeface="+mn-lt"/>
              </a:rPr>
              <a:t>recognising</a:t>
            </a:r>
            <a:r>
              <a:rPr lang="en-US" dirty="0">
                <a:latin typeface="Calibri"/>
                <a:ea typeface="+mn-lt"/>
                <a:cs typeface="+mn-lt"/>
              </a:rPr>
              <a:t> the joy a good book can bring! Whether it is a story or non-fiction book, reading together fosters imagination, develops relationships, improves emotional regulation and communication. In order to foster this enjoyment of books and reading we recommend sharing a bedtime story as part of your everyday routine. As much as you are able! This could be their school library book, or any  </a:t>
            </a:r>
            <a:r>
              <a:rPr lang="en-US" dirty="0" err="1">
                <a:latin typeface="Calibri"/>
                <a:ea typeface="+mn-lt"/>
                <a:cs typeface="+mn-lt"/>
              </a:rPr>
              <a:t>favourite</a:t>
            </a:r>
            <a:r>
              <a:rPr lang="en-US" dirty="0">
                <a:latin typeface="Calibri"/>
                <a:ea typeface="+mn-lt"/>
                <a:cs typeface="+mn-lt"/>
              </a:rPr>
              <a:t> book from home.</a:t>
            </a:r>
            <a:endParaRPr lang="en-US">
              <a:latin typeface="Calibri"/>
              <a:cs typeface="Calibri"/>
            </a:endParaRPr>
          </a:p>
        </p:txBody>
      </p:sp>
      <p:pic>
        <p:nvPicPr>
          <p:cNvPr id="4" name="Picture 4">
            <a:extLst>
              <a:ext uri="{FF2B5EF4-FFF2-40B4-BE49-F238E27FC236}">
                <a16:creationId xmlns:a16="http://schemas.microsoft.com/office/drawing/2014/main" id="{F766D15C-1844-44C9-A66C-7B0100BD2DD9}"/>
              </a:ext>
            </a:extLst>
          </p:cNvPr>
          <p:cNvPicPr>
            <a:picLocks noChangeAspect="1"/>
          </p:cNvPicPr>
          <p:nvPr/>
        </p:nvPicPr>
        <p:blipFill>
          <a:blip r:embed="rId2"/>
          <a:stretch>
            <a:fillRect/>
          </a:stretch>
        </p:blipFill>
        <p:spPr>
          <a:xfrm>
            <a:off x="8236879" y="4915349"/>
            <a:ext cx="2173678" cy="1455529"/>
          </a:xfrm>
          <a:prstGeom prst="rect">
            <a:avLst/>
          </a:prstGeom>
        </p:spPr>
      </p:pic>
    </p:spTree>
    <p:extLst>
      <p:ext uri="{BB962C8B-B14F-4D97-AF65-F5344CB8AC3E}">
        <p14:creationId xmlns:p14="http://schemas.microsoft.com/office/powerpoint/2010/main" val="1120011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B559-3CA5-4350-82C3-EEF611C3D1C0}"/>
              </a:ext>
            </a:extLst>
          </p:cNvPr>
          <p:cNvSpPr>
            <a:spLocks noGrp="1"/>
          </p:cNvSpPr>
          <p:nvPr>
            <p:ph type="title"/>
          </p:nvPr>
        </p:nvSpPr>
        <p:spPr/>
        <p:txBody>
          <a:bodyPr>
            <a:normAutofit fontScale="90000"/>
          </a:bodyPr>
          <a:lstStyle/>
          <a:p>
            <a:r>
              <a:rPr lang="en-US" dirty="0">
                <a:latin typeface="Calibri"/>
                <a:cs typeface="Calibri"/>
              </a:rPr>
              <a:t>Phonics at home</a:t>
            </a:r>
            <a:br>
              <a:rPr lang="en-US" dirty="0">
                <a:latin typeface="Calibri"/>
                <a:cs typeface="Calibri"/>
              </a:rPr>
            </a:br>
            <a:r>
              <a:rPr lang="en-US" sz="2000" dirty="0">
                <a:latin typeface="Calibri"/>
                <a:ea typeface="+mj-lt"/>
                <a:cs typeface="+mj-lt"/>
              </a:rPr>
              <a:t>Suggested activities to support reading and phonics, can be found on our school website www.westkirbyprimaryschool.co.uk Click on the ‘Home Learning’ tab, select ‘Foundation Stage’ from the menu and open the ‘F2 Home Learning Autumn 1 2021’ PDF.</a:t>
            </a:r>
            <a:endParaRPr lang="en-US" sz="2000" dirty="0">
              <a:latin typeface="Calibri"/>
              <a:cs typeface="Calibri"/>
            </a:endParaRPr>
          </a:p>
        </p:txBody>
      </p:sp>
      <p:sp>
        <p:nvSpPr>
          <p:cNvPr id="3" name="Content Placeholder 2">
            <a:extLst>
              <a:ext uri="{FF2B5EF4-FFF2-40B4-BE49-F238E27FC236}">
                <a16:creationId xmlns:a16="http://schemas.microsoft.com/office/drawing/2014/main" id="{25B4C0E6-F2C7-4A21-92CB-F84C8A3734A8}"/>
              </a:ext>
            </a:extLst>
          </p:cNvPr>
          <p:cNvSpPr>
            <a:spLocks noGrp="1"/>
          </p:cNvSpPr>
          <p:nvPr>
            <p:ph idx="1"/>
          </p:nvPr>
        </p:nvSpPr>
        <p:spPr/>
        <p:txBody>
          <a:bodyPr>
            <a:normAutofit lnSpcReduction="10000"/>
          </a:bodyPr>
          <a:lstStyle/>
          <a:p>
            <a:r>
              <a:rPr lang="en-US" dirty="0">
                <a:latin typeface="Calibri"/>
                <a:cs typeface="Calibri"/>
              </a:rPr>
              <a:t>Listening games – sound hunt, listening walks, guess the sound.</a:t>
            </a:r>
          </a:p>
          <a:p>
            <a:pPr>
              <a:buSzPct val="114999"/>
            </a:pPr>
            <a:r>
              <a:rPr lang="en-US" dirty="0">
                <a:latin typeface="Calibri"/>
                <a:cs typeface="Calibri"/>
              </a:rPr>
              <a:t>Nursery rhymes and action songs.</a:t>
            </a:r>
          </a:p>
          <a:p>
            <a:pPr>
              <a:buSzPct val="114999"/>
            </a:pPr>
            <a:r>
              <a:rPr lang="en-US" dirty="0">
                <a:latin typeface="Calibri"/>
                <a:cs typeface="Calibri"/>
              </a:rPr>
              <a:t>I spy.</a:t>
            </a:r>
          </a:p>
          <a:p>
            <a:pPr>
              <a:buSzPct val="114999"/>
            </a:pPr>
            <a:r>
              <a:rPr lang="en-US" dirty="0">
                <a:latin typeface="Calibri"/>
                <a:cs typeface="Calibri"/>
              </a:rPr>
              <a:t>Silly soup.</a:t>
            </a:r>
          </a:p>
          <a:p>
            <a:pPr>
              <a:buSzPct val="114999"/>
            </a:pPr>
            <a:r>
              <a:rPr lang="en-US" dirty="0">
                <a:latin typeface="Calibri"/>
                <a:cs typeface="Calibri"/>
              </a:rPr>
              <a:t>Robby the robot.</a:t>
            </a:r>
          </a:p>
          <a:p>
            <a:pPr>
              <a:buSzPct val="114999"/>
            </a:pPr>
            <a:r>
              <a:rPr lang="en-US" dirty="0">
                <a:latin typeface="Calibri"/>
                <a:cs typeface="Calibri"/>
              </a:rPr>
              <a:t>Letter hunt.</a:t>
            </a:r>
          </a:p>
          <a:p>
            <a:pPr>
              <a:buSzPct val="114999"/>
            </a:pPr>
            <a:r>
              <a:rPr lang="en-US" dirty="0">
                <a:latin typeface="Calibri"/>
                <a:cs typeface="Calibri"/>
              </a:rPr>
              <a:t>Letter formation - everywhere in anyway!</a:t>
            </a:r>
          </a:p>
        </p:txBody>
      </p:sp>
      <p:pic>
        <p:nvPicPr>
          <p:cNvPr id="11" name="Picture 11" descr="A picture containing text, fabric&#10;&#10;Description automatically generated">
            <a:extLst>
              <a:ext uri="{FF2B5EF4-FFF2-40B4-BE49-F238E27FC236}">
                <a16:creationId xmlns:a16="http://schemas.microsoft.com/office/drawing/2014/main" id="{CC4A0C4A-B141-4AC7-8A28-AF1D97D85E37}"/>
              </a:ext>
            </a:extLst>
          </p:cNvPr>
          <p:cNvPicPr>
            <a:picLocks noChangeAspect="1"/>
          </p:cNvPicPr>
          <p:nvPr/>
        </p:nvPicPr>
        <p:blipFill>
          <a:blip r:embed="rId2"/>
          <a:stretch>
            <a:fillRect/>
          </a:stretch>
        </p:blipFill>
        <p:spPr>
          <a:xfrm>
            <a:off x="9371351" y="3798074"/>
            <a:ext cx="1781332" cy="2334836"/>
          </a:xfrm>
          <a:prstGeom prst="rect">
            <a:avLst/>
          </a:prstGeom>
        </p:spPr>
      </p:pic>
      <p:pic>
        <p:nvPicPr>
          <p:cNvPr id="12" name="Picture 12">
            <a:extLst>
              <a:ext uri="{FF2B5EF4-FFF2-40B4-BE49-F238E27FC236}">
                <a16:creationId xmlns:a16="http://schemas.microsoft.com/office/drawing/2014/main" id="{1C9A24B5-21FB-4286-BA05-EF3E7E525712}"/>
              </a:ext>
            </a:extLst>
          </p:cNvPr>
          <p:cNvPicPr>
            <a:picLocks noChangeAspect="1"/>
          </p:cNvPicPr>
          <p:nvPr/>
        </p:nvPicPr>
        <p:blipFill>
          <a:blip r:embed="rId3"/>
          <a:stretch>
            <a:fillRect/>
          </a:stretch>
        </p:blipFill>
        <p:spPr>
          <a:xfrm>
            <a:off x="6560695" y="3599513"/>
            <a:ext cx="2218545" cy="1670155"/>
          </a:xfrm>
          <a:prstGeom prst="rect">
            <a:avLst/>
          </a:prstGeom>
        </p:spPr>
      </p:pic>
    </p:spTree>
    <p:extLst>
      <p:ext uri="{BB962C8B-B14F-4D97-AF65-F5344CB8AC3E}">
        <p14:creationId xmlns:p14="http://schemas.microsoft.com/office/powerpoint/2010/main" val="2102154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1F65-86CC-4918-8D57-B60C853637D2}"/>
              </a:ext>
            </a:extLst>
          </p:cNvPr>
          <p:cNvSpPr>
            <a:spLocks noGrp="1"/>
          </p:cNvSpPr>
          <p:nvPr>
            <p:ph type="title"/>
          </p:nvPr>
        </p:nvSpPr>
        <p:spPr/>
        <p:txBody>
          <a:bodyPr/>
          <a:lstStyle/>
          <a:p>
            <a:r>
              <a:rPr lang="en-GB" dirty="0">
                <a:latin typeface="Calibri"/>
                <a:cs typeface="Calibri"/>
              </a:rPr>
              <a:t>Useful sites</a:t>
            </a: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6E851C5-2D0F-4F6A-866B-791F2C86FEB4}"/>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hlinkClick r:id="rId2"/>
              </a:rPr>
              <a:t>https://www.youtube.com/watch?v=UCI2mu7URBc</a:t>
            </a:r>
            <a:r>
              <a:rPr lang="en-GB" dirty="0">
                <a:latin typeface="Calibri" panose="020F0502020204030204" pitchFamily="34" charset="0"/>
                <a:cs typeface="Calibri" panose="020F0502020204030204" pitchFamily="34" charset="0"/>
              </a:rPr>
              <a:t> – how to pronounce ‘pure’ sounds</a:t>
            </a:r>
          </a:p>
          <a:p>
            <a:r>
              <a:rPr lang="en-GB" dirty="0">
                <a:latin typeface="Calibri"/>
                <a:cs typeface="Calibri"/>
                <a:hlinkClick r:id="rId3"/>
              </a:rPr>
              <a:t>www.phonicsplay.co.uk </a:t>
            </a:r>
            <a:r>
              <a:rPr lang="en-GB" dirty="0">
                <a:solidFill>
                  <a:schemeClr val="tx1"/>
                </a:solidFill>
                <a:latin typeface="Calibri"/>
                <a:cs typeface="Calibri"/>
              </a:rPr>
              <a:t> - Select your child's phase. Some games are free others require registration.</a:t>
            </a:r>
            <a:endParaRPr lang="en-GB" dirty="0">
              <a:solidFill>
                <a:schemeClr val="tx1"/>
              </a:solidFill>
              <a:latin typeface="Calibri" panose="020F0502020204030204" pitchFamily="34" charset="0"/>
              <a:cs typeface="Calibri" panose="020F0502020204030204" pitchFamily="34" charset="0"/>
            </a:endParaRPr>
          </a:p>
          <a:p>
            <a:pPr>
              <a:buSzPct val="114999"/>
            </a:pPr>
            <a:r>
              <a:rPr lang="en-GB" u="sng" dirty="0">
                <a:solidFill>
                  <a:srgbClr val="0000FF"/>
                </a:solidFill>
                <a:latin typeface="Calibri"/>
                <a:ea typeface="Calibri" panose="020F0502020204030204" pitchFamily="34" charset="0"/>
                <a:cs typeface="Calibri"/>
                <a:hlinkClick r:id="rId4"/>
              </a:rPr>
              <a:t>http://www.letters-and-sounds.com</a:t>
            </a:r>
            <a:r>
              <a:rPr lang="en-GB" dirty="0">
                <a:solidFill>
                  <a:srgbClr val="0000FF"/>
                </a:solidFill>
                <a:latin typeface="Calibri"/>
                <a:ea typeface="Calibri" panose="020F0502020204030204" pitchFamily="34" charset="0"/>
                <a:cs typeface="Calibri"/>
              </a:rPr>
              <a:t>  </a:t>
            </a:r>
            <a:r>
              <a:rPr lang="en-GB" dirty="0">
                <a:solidFill>
                  <a:schemeClr val="tx1"/>
                </a:solidFill>
                <a:latin typeface="Calibri"/>
                <a:ea typeface="Calibri" panose="020F0502020204030204" pitchFamily="34" charset="0"/>
                <a:cs typeface="Calibri"/>
              </a:rPr>
              <a:t> - Select your child's phase and choose games.</a:t>
            </a:r>
          </a:p>
          <a:p>
            <a:r>
              <a:rPr lang="en-GB" dirty="0">
                <a:effectLst/>
                <a:latin typeface="Calibri" panose="020F0502020204030204" pitchFamily="34" charset="0"/>
                <a:ea typeface="Calibri" panose="020F0502020204030204" pitchFamily="34" charset="0"/>
                <a:cs typeface="Calibri" panose="020F0502020204030204" pitchFamily="34" charset="0"/>
                <a:hlinkClick r:id="rId5"/>
              </a:rPr>
              <a:t>https://www.teachyourmonstertoread.com/</a:t>
            </a:r>
            <a:endParaRPr lang="en-GB"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endParaRPr lang="en-GB" dirty="0">
              <a:effectLst/>
              <a:latin typeface="Calibri" panose="020F0502020204030204" pitchFamily="34" charset="0"/>
              <a:ea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4253725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309D-A22B-452E-8CFA-66ECDFA579D3}"/>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Did you know?</a:t>
            </a:r>
          </a:p>
        </p:txBody>
      </p:sp>
      <p:sp>
        <p:nvSpPr>
          <p:cNvPr id="3" name="Content Placeholder 2">
            <a:extLst>
              <a:ext uri="{FF2B5EF4-FFF2-40B4-BE49-F238E27FC236}">
                <a16:creationId xmlns:a16="http://schemas.microsoft.com/office/drawing/2014/main" id="{0B756B08-6A94-44C8-92CC-40BFB131279C}"/>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The English language has:</a:t>
            </a:r>
          </a:p>
          <a:p>
            <a:r>
              <a:rPr lang="en-GB" b="1" dirty="0">
                <a:latin typeface="Calibri" panose="020F0502020204030204" pitchFamily="34" charset="0"/>
                <a:cs typeface="Calibri" panose="020F0502020204030204" pitchFamily="34" charset="0"/>
              </a:rPr>
              <a:t>26 letters</a:t>
            </a:r>
          </a:p>
          <a:p>
            <a:pPr marL="0" indent="0">
              <a:buNone/>
            </a:pPr>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44 sounds </a:t>
            </a:r>
          </a:p>
          <a:p>
            <a:pPr marL="0" indent="0">
              <a:buNone/>
            </a:pPr>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Over 100 ways to spell those sounds.</a:t>
            </a:r>
          </a:p>
        </p:txBody>
      </p:sp>
      <p:pic>
        <p:nvPicPr>
          <p:cNvPr id="4" name="Picture 3">
            <a:extLst>
              <a:ext uri="{FF2B5EF4-FFF2-40B4-BE49-F238E27FC236}">
                <a16:creationId xmlns:a16="http://schemas.microsoft.com/office/drawing/2014/main" id="{D42C8963-51C8-410E-9AFD-43D85D2BF106}"/>
              </a:ext>
            </a:extLst>
          </p:cNvPr>
          <p:cNvPicPr>
            <a:picLocks noChangeAspect="1"/>
          </p:cNvPicPr>
          <p:nvPr/>
        </p:nvPicPr>
        <p:blipFill>
          <a:blip r:embed="rId2"/>
          <a:stretch>
            <a:fillRect/>
          </a:stretch>
        </p:blipFill>
        <p:spPr>
          <a:xfrm>
            <a:off x="7650935" y="3069201"/>
            <a:ext cx="2294397" cy="2294397"/>
          </a:xfrm>
          <a:prstGeom prst="rect">
            <a:avLst/>
          </a:prstGeom>
        </p:spPr>
      </p:pic>
    </p:spTree>
    <p:extLst>
      <p:ext uri="{BB962C8B-B14F-4D97-AF65-F5344CB8AC3E}">
        <p14:creationId xmlns:p14="http://schemas.microsoft.com/office/powerpoint/2010/main" val="2956875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BB77-8CC9-4DCE-A2C9-4EF67AB6ECF5}"/>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Vocabulary</a:t>
            </a:r>
          </a:p>
        </p:txBody>
      </p:sp>
      <p:sp>
        <p:nvSpPr>
          <p:cNvPr id="3" name="Content Placeholder 2">
            <a:extLst>
              <a:ext uri="{FF2B5EF4-FFF2-40B4-BE49-F238E27FC236}">
                <a16:creationId xmlns:a16="http://schemas.microsoft.com/office/drawing/2014/main" id="{00034E97-0D9B-497C-B375-E354EAD212BA}"/>
              </a:ext>
            </a:extLst>
          </p:cNvPr>
          <p:cNvSpPr>
            <a:spLocks noGrp="1"/>
          </p:cNvSpPr>
          <p:nvPr>
            <p:ph idx="1"/>
          </p:nvPr>
        </p:nvSpPr>
        <p:spPr/>
        <p:txBody>
          <a:bodyPr>
            <a:normAutofit fontScale="92500"/>
          </a:bodyPr>
          <a:lstStyle/>
          <a:p>
            <a:r>
              <a:rPr lang="en-GB" sz="2400" dirty="0">
                <a:latin typeface="Calibri"/>
                <a:cs typeface="Calibri"/>
              </a:rPr>
              <a:t>Grapheme – a letter or sequence of letters that represent a phoneme</a:t>
            </a:r>
            <a:r>
              <a:rPr lang="en-GB" dirty="0">
                <a:latin typeface="Calibri"/>
                <a:cs typeface="Calibri"/>
              </a:rPr>
              <a:t> (sound).</a:t>
            </a:r>
            <a:endParaRPr lang="en-GB" sz="2400" dirty="0">
              <a:latin typeface="Calibri"/>
              <a:cs typeface="Calibri"/>
            </a:endParaRPr>
          </a:p>
          <a:p>
            <a:r>
              <a:rPr lang="en-GB" sz="2400" dirty="0">
                <a:latin typeface="Calibri"/>
                <a:cs typeface="Calibri"/>
              </a:rPr>
              <a:t>Phoneme – a sound in a word</a:t>
            </a:r>
          </a:p>
          <a:p>
            <a:r>
              <a:rPr lang="en-GB" sz="2400" dirty="0">
                <a:latin typeface="Calibri"/>
                <a:cs typeface="Calibri"/>
              </a:rPr>
              <a:t>Blending – putting all the sounds together</a:t>
            </a:r>
          </a:p>
          <a:p>
            <a:r>
              <a:rPr lang="en-GB" sz="2400" dirty="0">
                <a:latin typeface="Calibri"/>
                <a:cs typeface="Calibri"/>
              </a:rPr>
              <a:t>Segmenting – breaking down a word into</a:t>
            </a:r>
            <a:r>
              <a:rPr lang="en-GB" dirty="0">
                <a:latin typeface="Calibri"/>
                <a:cs typeface="Calibri"/>
              </a:rPr>
              <a:t>                                                         </a:t>
            </a:r>
            <a:r>
              <a:rPr lang="en-GB" sz="2400" dirty="0">
                <a:latin typeface="Calibri"/>
                <a:cs typeface="Calibri"/>
              </a:rPr>
              <a:t> its phonemes (sounds) for writing.</a:t>
            </a:r>
          </a:p>
          <a:p>
            <a:r>
              <a:rPr lang="en-GB" dirty="0">
                <a:latin typeface="Calibri"/>
                <a:cs typeface="Calibri"/>
              </a:rPr>
              <a:t>Digraph – two letters making one sound</a:t>
            </a:r>
          </a:p>
          <a:p>
            <a:r>
              <a:rPr lang="en-GB" sz="2400" dirty="0">
                <a:latin typeface="Calibri"/>
                <a:cs typeface="Calibri"/>
              </a:rPr>
              <a:t>Trigraph – three letters making one sound</a:t>
            </a:r>
          </a:p>
          <a:p>
            <a:endParaRPr lang="en-GB" dirty="0"/>
          </a:p>
        </p:txBody>
      </p:sp>
      <p:pic>
        <p:nvPicPr>
          <p:cNvPr id="6" name="Picture 5">
            <a:extLst>
              <a:ext uri="{FF2B5EF4-FFF2-40B4-BE49-F238E27FC236}">
                <a16:creationId xmlns:a16="http://schemas.microsoft.com/office/drawing/2014/main" id="{948763D4-989D-4974-A339-A4902D2AC982}"/>
              </a:ext>
            </a:extLst>
          </p:cNvPr>
          <p:cNvPicPr>
            <a:picLocks noChangeAspect="1"/>
          </p:cNvPicPr>
          <p:nvPr/>
        </p:nvPicPr>
        <p:blipFill>
          <a:blip r:embed="rId2"/>
          <a:stretch>
            <a:fillRect/>
          </a:stretch>
        </p:blipFill>
        <p:spPr>
          <a:xfrm>
            <a:off x="7044347" y="3992593"/>
            <a:ext cx="4422722" cy="1695784"/>
          </a:xfrm>
          <a:prstGeom prst="rect">
            <a:avLst/>
          </a:prstGeom>
        </p:spPr>
      </p:pic>
    </p:spTree>
    <p:extLst>
      <p:ext uri="{BB962C8B-B14F-4D97-AF65-F5344CB8AC3E}">
        <p14:creationId xmlns:p14="http://schemas.microsoft.com/office/powerpoint/2010/main" val="260508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5BFC-BFBA-4C1A-9D16-7FBD5DBDE5E7}"/>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What is phonics?</a:t>
            </a:r>
          </a:p>
        </p:txBody>
      </p:sp>
      <p:sp>
        <p:nvSpPr>
          <p:cNvPr id="3" name="Content Placeholder 2">
            <a:extLst>
              <a:ext uri="{FF2B5EF4-FFF2-40B4-BE49-F238E27FC236}">
                <a16:creationId xmlns:a16="http://schemas.microsoft.com/office/drawing/2014/main" id="{5B67FC1C-6073-4B29-92B5-8DC56300162E}"/>
              </a:ext>
            </a:extLst>
          </p:cNvPr>
          <p:cNvSpPr>
            <a:spLocks noGrp="1"/>
          </p:cNvSpPr>
          <p:nvPr>
            <p:ph idx="1"/>
          </p:nvPr>
        </p:nvSpPr>
        <p:spPr>
          <a:xfrm>
            <a:off x="1295401" y="2556932"/>
            <a:ext cx="9601196" cy="3318936"/>
          </a:xfrm>
        </p:spPr>
        <p:txBody>
          <a:bodyPr>
            <a:normAutofit/>
          </a:bodyPr>
          <a:lstStyle/>
          <a:p>
            <a:pPr>
              <a:spcBef>
                <a:spcPts val="0"/>
              </a:spcBef>
              <a:spcAft>
                <a:spcPts val="0"/>
              </a:spcAft>
              <a:defRPr/>
            </a:pPr>
            <a:r>
              <a:rPr lang="en-GB" altLang="en-US" dirty="0">
                <a:solidFill>
                  <a:schemeClr val="tx1"/>
                </a:solidFill>
                <a:latin typeface="Calibri"/>
                <a:cs typeface="Calibri"/>
              </a:rPr>
              <a:t>Phonics is a method for teaching reading and writing. We have structured daily lessons and activities in our provision.</a:t>
            </a:r>
            <a:endParaRPr lang="en-GB" altLang="en-US" dirty="0">
              <a:solidFill>
                <a:schemeClr val="tx1"/>
              </a:solidFill>
              <a:latin typeface="Calibri" panose="020F0502020204030204" pitchFamily="34" charset="0"/>
              <a:cs typeface="Calibri" panose="020F0502020204030204" pitchFamily="34" charset="0"/>
            </a:endParaRPr>
          </a:p>
          <a:p>
            <a:pPr>
              <a:spcBef>
                <a:spcPts val="0"/>
              </a:spcBef>
              <a:spcAft>
                <a:spcPts val="0"/>
              </a:spcAft>
              <a:defRPr/>
            </a:pPr>
            <a:endParaRPr lang="en-GB" altLang="en-US" dirty="0">
              <a:solidFill>
                <a:schemeClr val="tx1"/>
              </a:solidFill>
              <a:latin typeface="Calibri"/>
              <a:cs typeface="Calibri"/>
            </a:endParaRPr>
          </a:p>
          <a:p>
            <a:pPr>
              <a:spcBef>
                <a:spcPts val="0"/>
              </a:spcBef>
              <a:spcAft>
                <a:spcPts val="0"/>
              </a:spcAft>
              <a:buSzPct val="114999"/>
              <a:defRPr/>
            </a:pPr>
            <a:r>
              <a:rPr lang="en-GB" altLang="en-US" dirty="0">
                <a:solidFill>
                  <a:schemeClr val="tx1"/>
                </a:solidFill>
                <a:latin typeface="Calibri"/>
                <a:cs typeface="Calibri"/>
              </a:rPr>
              <a:t>Teaches the ability to hear, recognise and use the sounds within words.</a:t>
            </a:r>
            <a:endParaRPr lang="en-GB" dirty="0">
              <a:solidFill>
                <a:schemeClr val="tx1"/>
              </a:solidFill>
            </a:endParaRPr>
          </a:p>
          <a:p>
            <a:pPr marL="0" indent="0" eaLnBrk="1" fontAlgn="auto" hangingPunct="1">
              <a:spcBef>
                <a:spcPts val="0"/>
              </a:spcBef>
              <a:spcAft>
                <a:spcPts val="0"/>
              </a:spcAft>
              <a:buNone/>
              <a:defRPr/>
            </a:pPr>
            <a:endParaRPr lang="en-GB" altLang="en-US" dirty="0">
              <a:solidFill>
                <a:schemeClr val="tx1"/>
              </a:solidFill>
              <a:latin typeface="Calibri" panose="020F0502020204030204" pitchFamily="34" charset="0"/>
              <a:cs typeface="Calibri" panose="020F0502020204030204" pitchFamily="34" charset="0"/>
            </a:endParaRPr>
          </a:p>
          <a:p>
            <a:r>
              <a:rPr lang="en-GB" altLang="en-US" dirty="0">
                <a:solidFill>
                  <a:schemeClr val="tx1"/>
                </a:solidFill>
                <a:latin typeface="Calibri"/>
                <a:cs typeface="Calibri"/>
              </a:rPr>
              <a:t>Children will also be taught other skills, such as whole-word recognition (‘tricky words’), book skills, comprehension and a love and enjoyment of reading.</a:t>
            </a:r>
          </a:p>
        </p:txBody>
      </p:sp>
    </p:spTree>
    <p:extLst>
      <p:ext uri="{BB962C8B-B14F-4D97-AF65-F5344CB8AC3E}">
        <p14:creationId xmlns:p14="http://schemas.microsoft.com/office/powerpoint/2010/main" val="64457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FD9B-479C-4BD7-B6CD-BECC5C1FF725}"/>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Listening skills</a:t>
            </a:r>
          </a:p>
        </p:txBody>
      </p:sp>
      <p:sp>
        <p:nvSpPr>
          <p:cNvPr id="3" name="Content Placeholder 2">
            <a:extLst>
              <a:ext uri="{FF2B5EF4-FFF2-40B4-BE49-F238E27FC236}">
                <a16:creationId xmlns:a16="http://schemas.microsoft.com/office/drawing/2014/main" id="{384D21E1-ECB3-4214-82D6-9052EB201C10}"/>
              </a:ext>
            </a:extLst>
          </p:cNvPr>
          <p:cNvSpPr>
            <a:spLocks noGrp="1"/>
          </p:cNvSpPr>
          <p:nvPr>
            <p:ph idx="1"/>
          </p:nvPr>
        </p:nvSpPr>
        <p:spPr/>
        <p:txBody>
          <a:bodyPr>
            <a:normAutofit/>
          </a:bodyPr>
          <a:lstStyle/>
          <a:p>
            <a:pPr eaLnBrk="1" fontAlgn="auto" hangingPunct="1">
              <a:spcBef>
                <a:spcPts val="0"/>
              </a:spcBef>
              <a:spcAft>
                <a:spcPts val="0"/>
              </a:spcAft>
              <a:defRPr/>
            </a:pPr>
            <a:r>
              <a:rPr lang="en-GB" altLang="en-US" dirty="0">
                <a:solidFill>
                  <a:schemeClr val="tx1"/>
                </a:solidFill>
                <a:latin typeface="Calibri" panose="020F0502020204030204" pitchFamily="34" charset="0"/>
                <a:cs typeface="Calibri" panose="020F0502020204030204" pitchFamily="34" charset="0"/>
              </a:rPr>
              <a:t>Phonics learning relies on children being able to hear and distinguish the sounds within words.</a:t>
            </a:r>
          </a:p>
          <a:p>
            <a:pPr eaLnBrk="1" fontAlgn="auto" hangingPunct="1">
              <a:spcBef>
                <a:spcPts val="0"/>
              </a:spcBef>
              <a:spcAft>
                <a:spcPts val="0"/>
              </a:spcAft>
              <a:defRPr/>
            </a:pPr>
            <a:endParaRPr lang="en-GB" altLang="en-US" dirty="0">
              <a:solidFill>
                <a:schemeClr val="tx1"/>
              </a:solidFill>
              <a:latin typeface="Calibri" panose="020F0502020204030204" pitchFamily="34" charset="0"/>
              <a:cs typeface="Calibri" panose="020F0502020204030204" pitchFamily="34" charset="0"/>
            </a:endParaRPr>
          </a:p>
          <a:p>
            <a:pPr>
              <a:spcBef>
                <a:spcPts val="0"/>
              </a:spcBef>
              <a:spcAft>
                <a:spcPts val="0"/>
              </a:spcAft>
              <a:defRPr/>
            </a:pPr>
            <a:r>
              <a:rPr lang="en-GB" altLang="en-US" dirty="0">
                <a:solidFill>
                  <a:schemeClr val="tx1"/>
                </a:solidFill>
                <a:latin typeface="Calibri"/>
                <a:cs typeface="Calibri"/>
              </a:rPr>
              <a:t>Listening skills begin at birth and these skills are developed during their early years.</a:t>
            </a:r>
            <a:endParaRPr lang="en-GB" altLang="en-US" dirty="0">
              <a:solidFill>
                <a:schemeClr val="tx1"/>
              </a:solidFill>
              <a:latin typeface="Calibri" panose="020F0502020204030204" pitchFamily="34" charset="0"/>
              <a:cs typeface="Calibri" panose="020F0502020204030204" pitchFamily="34" charset="0"/>
            </a:endParaRPr>
          </a:p>
          <a:p>
            <a:pPr eaLnBrk="1" fontAlgn="auto" hangingPunct="1">
              <a:spcBef>
                <a:spcPts val="0"/>
              </a:spcBef>
              <a:spcAft>
                <a:spcPts val="0"/>
              </a:spcAft>
              <a:defRPr/>
            </a:pPr>
            <a:endParaRPr lang="en-GB" altLang="en-US" dirty="0">
              <a:solidFill>
                <a:schemeClr val="tx1"/>
              </a:solidFill>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en-GB" altLang="en-US" dirty="0">
                <a:solidFill>
                  <a:schemeClr val="tx1"/>
                </a:solidFill>
                <a:latin typeface="Calibri"/>
                <a:cs typeface="Calibri"/>
              </a:rPr>
              <a:t>The first phase of formal phonics education (Phase 1) also focuses on key listening skills. </a:t>
            </a:r>
          </a:p>
        </p:txBody>
      </p:sp>
    </p:spTree>
    <p:extLst>
      <p:ext uri="{BB962C8B-B14F-4D97-AF65-F5344CB8AC3E}">
        <p14:creationId xmlns:p14="http://schemas.microsoft.com/office/powerpoint/2010/main" val="1036115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FC32-603C-49DA-94D5-B14C717C7E97}"/>
              </a:ext>
            </a:extLst>
          </p:cNvPr>
          <p:cNvSpPr>
            <a:spLocks noGrp="1"/>
          </p:cNvSpPr>
          <p:nvPr>
            <p:ph type="title"/>
          </p:nvPr>
        </p:nvSpPr>
        <p:spPr>
          <a:xfrm>
            <a:off x="1295402" y="982132"/>
            <a:ext cx="9601196" cy="1157218"/>
          </a:xfrm>
        </p:spPr>
        <p:txBody>
          <a:bodyPr>
            <a:normAutofit fontScale="90000"/>
          </a:bodyPr>
          <a:lstStyle/>
          <a:p>
            <a:pPr>
              <a:lnSpc>
                <a:spcPct val="150000"/>
              </a:lnSpc>
            </a:pP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Phase One</a:t>
            </a:r>
            <a:br>
              <a:rPr lang="en-GB"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Phase One has 7 aspects, with a focus on listening skills</a:t>
            </a:r>
            <a:r>
              <a:rPr lang="en-GB" sz="1800" dirty="0">
                <a:latin typeface="Calibri" panose="020F0502020204030204" pitchFamily="34" charset="0"/>
                <a:cs typeface="Calibri" panose="020F0502020204030204" pitchFamily="34" charset="0"/>
              </a:rPr>
              <a:t>,</a:t>
            </a:r>
            <a:br>
              <a:rPr lang="en-GB" sz="4400"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7068042-1D43-4AE5-A2BF-1D3D8B51AF73}"/>
              </a:ext>
            </a:extLst>
          </p:cNvPr>
          <p:cNvSpPr>
            <a:spLocks noGrp="1"/>
          </p:cNvSpPr>
          <p:nvPr>
            <p:ph idx="1"/>
          </p:nvPr>
        </p:nvSpPr>
        <p:spPr>
          <a:xfrm>
            <a:off x="1295401" y="2556932"/>
            <a:ext cx="9601196" cy="3757604"/>
          </a:xfrm>
        </p:spPr>
        <p:txBody>
          <a:bodyPr>
            <a:normAutofit fontScale="77500" lnSpcReduction="20000"/>
          </a:bodyPr>
          <a:lstStyle/>
          <a:p>
            <a:pPr>
              <a:lnSpc>
                <a:spcPct val="150000"/>
              </a:lnSpc>
            </a:pPr>
            <a:r>
              <a:rPr lang="en-GB" sz="2400" dirty="0">
                <a:latin typeface="Calibri" panose="020F0502020204030204" pitchFamily="34" charset="0"/>
                <a:cs typeface="Calibri" panose="020F0502020204030204" pitchFamily="34" charset="0"/>
              </a:rPr>
              <a:t>Environmental sounds</a:t>
            </a:r>
          </a:p>
          <a:p>
            <a:pPr>
              <a:lnSpc>
                <a:spcPct val="150000"/>
              </a:lnSpc>
            </a:pPr>
            <a:r>
              <a:rPr lang="en-GB" sz="2400" dirty="0">
                <a:latin typeface="Calibri" panose="020F0502020204030204" pitchFamily="34" charset="0"/>
                <a:cs typeface="Calibri" panose="020F0502020204030204" pitchFamily="34" charset="0"/>
              </a:rPr>
              <a:t>Instrumental sounds</a:t>
            </a:r>
          </a:p>
          <a:p>
            <a:pPr>
              <a:lnSpc>
                <a:spcPct val="150000"/>
              </a:lnSpc>
            </a:pPr>
            <a:r>
              <a:rPr lang="en-GB" sz="2400" dirty="0">
                <a:latin typeface="Calibri" panose="020F0502020204030204" pitchFamily="34" charset="0"/>
                <a:cs typeface="Calibri" panose="020F0502020204030204" pitchFamily="34" charset="0"/>
              </a:rPr>
              <a:t>Body Percussion</a:t>
            </a:r>
          </a:p>
          <a:p>
            <a:pPr>
              <a:lnSpc>
                <a:spcPct val="150000"/>
              </a:lnSpc>
            </a:pPr>
            <a:r>
              <a:rPr lang="en-GB" sz="2400" dirty="0">
                <a:latin typeface="Calibri" panose="020F0502020204030204" pitchFamily="34" charset="0"/>
                <a:cs typeface="Calibri" panose="020F0502020204030204" pitchFamily="34" charset="0"/>
              </a:rPr>
              <a:t>Rhythm and rhyme</a:t>
            </a:r>
          </a:p>
          <a:p>
            <a:pPr>
              <a:lnSpc>
                <a:spcPct val="150000"/>
              </a:lnSpc>
            </a:pPr>
            <a:r>
              <a:rPr lang="en-GB" sz="2400" dirty="0">
                <a:latin typeface="Calibri" panose="020F0502020204030204" pitchFamily="34" charset="0"/>
                <a:cs typeface="Calibri" panose="020F0502020204030204" pitchFamily="34" charset="0"/>
              </a:rPr>
              <a:t>Alliteration</a:t>
            </a:r>
          </a:p>
          <a:p>
            <a:pPr>
              <a:lnSpc>
                <a:spcPct val="150000"/>
              </a:lnSpc>
            </a:pPr>
            <a:r>
              <a:rPr lang="en-GB" sz="2400" dirty="0">
                <a:latin typeface="Calibri" panose="020F0502020204030204" pitchFamily="34" charset="0"/>
                <a:cs typeface="Calibri" panose="020F0502020204030204" pitchFamily="34" charset="0"/>
              </a:rPr>
              <a:t>Voice sounds</a:t>
            </a:r>
          </a:p>
          <a:p>
            <a:pPr>
              <a:lnSpc>
                <a:spcPct val="150000"/>
              </a:lnSpc>
            </a:pPr>
            <a:r>
              <a:rPr lang="en-GB" sz="2400" dirty="0">
                <a:latin typeface="Calibri" panose="020F0502020204030204" pitchFamily="34" charset="0"/>
                <a:cs typeface="Calibri" panose="020F0502020204030204" pitchFamily="34" charset="0"/>
              </a:rPr>
              <a:t>Oral blending and segmenting.</a:t>
            </a:r>
          </a:p>
          <a:p>
            <a:endParaRPr lang="en-GB" dirty="0"/>
          </a:p>
        </p:txBody>
      </p:sp>
    </p:spTree>
    <p:extLst>
      <p:ext uri="{BB962C8B-B14F-4D97-AF65-F5344CB8AC3E}">
        <p14:creationId xmlns:p14="http://schemas.microsoft.com/office/powerpoint/2010/main" val="100776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6AD6-BAE6-4A6B-BDA2-427F98047197}"/>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Phase Two</a:t>
            </a:r>
          </a:p>
        </p:txBody>
      </p:sp>
      <p:sp>
        <p:nvSpPr>
          <p:cNvPr id="3" name="Content Placeholder 2">
            <a:extLst>
              <a:ext uri="{FF2B5EF4-FFF2-40B4-BE49-F238E27FC236}">
                <a16:creationId xmlns:a16="http://schemas.microsoft.com/office/drawing/2014/main" id="{D1E43481-3030-4CE8-BA20-E167A13C0DA3}"/>
              </a:ext>
            </a:extLst>
          </p:cNvPr>
          <p:cNvSpPr>
            <a:spLocks noGrp="1"/>
          </p:cNvSpPr>
          <p:nvPr>
            <p:ph idx="1"/>
          </p:nvPr>
        </p:nvSpPr>
        <p:spPr>
          <a:xfrm>
            <a:off x="1295401" y="2556932"/>
            <a:ext cx="6985957" cy="3602328"/>
          </a:xfrm>
        </p:spPr>
        <p:txBody>
          <a:bodyPr>
            <a:normAutofit/>
          </a:bodyPr>
          <a:lstStyle/>
          <a:p>
            <a:pPr eaLnBrk="1" fontAlgn="auto" hangingPunct="1">
              <a:spcBef>
                <a:spcPct val="50000"/>
              </a:spcBef>
              <a:spcAft>
                <a:spcPts val="0"/>
              </a:spcAft>
              <a:defRPr/>
            </a:pPr>
            <a:r>
              <a:rPr lang="en-GB" altLang="en-US" dirty="0">
                <a:solidFill>
                  <a:schemeClr val="tx1"/>
                </a:solidFill>
                <a:latin typeface="Calibri" panose="020F0502020204030204" pitchFamily="34" charset="0"/>
                <a:cs typeface="Calibri" panose="020F0502020204030204" pitchFamily="34" charset="0"/>
              </a:rPr>
              <a:t>In Phase 2, children begin to learn some letter sounds and to match them to graphemes.</a:t>
            </a:r>
          </a:p>
          <a:p>
            <a:pPr>
              <a:spcBef>
                <a:spcPct val="50000"/>
              </a:spcBef>
              <a:spcAft>
                <a:spcPts val="0"/>
              </a:spcAft>
              <a:defRPr/>
            </a:pPr>
            <a:r>
              <a:rPr lang="en-GB" altLang="en-US" dirty="0">
                <a:solidFill>
                  <a:schemeClr val="tx1"/>
                </a:solidFill>
                <a:latin typeface="Calibri"/>
                <a:cs typeface="Calibri"/>
              </a:rPr>
              <a:t>Most of the first sounds are single-letter sounds but there are also several digraphs, where one sound is represented by two letters, e.g. ‘ck’, ‘ll’, ‘ss’.</a:t>
            </a:r>
            <a:endParaRPr lang="en-US" altLang="en-US" sz="3200" dirty="0">
              <a:solidFill>
                <a:schemeClr val="tx1"/>
              </a:solidFill>
              <a:latin typeface="Calibri"/>
              <a:cs typeface="Calibri"/>
            </a:endParaRPr>
          </a:p>
          <a:p>
            <a:pPr>
              <a:spcBef>
                <a:spcPct val="50000"/>
              </a:spcBef>
              <a:spcAft>
                <a:spcPts val="0"/>
              </a:spcAft>
              <a:defRPr/>
            </a:pPr>
            <a:r>
              <a:rPr lang="en-GB" altLang="en-US" dirty="0">
                <a:solidFill>
                  <a:schemeClr val="tx1"/>
                </a:solidFill>
                <a:latin typeface="Calibri"/>
                <a:cs typeface="Calibri"/>
              </a:rPr>
              <a:t>Children also begin to blend the sounds to make words and segment them to learn how to spell.</a:t>
            </a:r>
          </a:p>
          <a:p>
            <a:pPr eaLnBrk="1" fontAlgn="auto" hangingPunct="1">
              <a:spcBef>
                <a:spcPct val="50000"/>
              </a:spcBef>
              <a:spcAft>
                <a:spcPts val="0"/>
              </a:spcAft>
              <a:defRPr/>
            </a:pPr>
            <a:endParaRPr lang="en-US" altLang="en-US" b="1" dirty="0">
              <a:solidFill>
                <a:schemeClr val="tx1"/>
              </a:solidFill>
              <a:latin typeface="Tuffy-TTF" panose="020B0603060100000000" pitchFamily="34" charset="0"/>
            </a:endParaRPr>
          </a:p>
        </p:txBody>
      </p:sp>
      <p:sp>
        <p:nvSpPr>
          <p:cNvPr id="4" name="TextBox 3">
            <a:extLst>
              <a:ext uri="{FF2B5EF4-FFF2-40B4-BE49-F238E27FC236}">
                <a16:creationId xmlns:a16="http://schemas.microsoft.com/office/drawing/2014/main" id="{3287D068-B7CD-465F-89F5-705AFD66E5F5}"/>
              </a:ext>
            </a:extLst>
          </p:cNvPr>
          <p:cNvSpPr txBox="1"/>
          <p:nvPr/>
        </p:nvSpPr>
        <p:spPr>
          <a:xfrm>
            <a:off x="8281358" y="3036498"/>
            <a:ext cx="2974677" cy="1938992"/>
          </a:xfrm>
          <a:prstGeom prst="rect">
            <a:avLst/>
          </a:prstGeom>
          <a:noFill/>
          <a:ln w="38100">
            <a:solidFill>
              <a:schemeClr val="accent1"/>
            </a:solidFill>
          </a:ln>
        </p:spPr>
        <p:txBody>
          <a:bodyPr wrap="square" rtlCol="0">
            <a:spAutoFit/>
          </a:bodyPr>
          <a:lstStyle/>
          <a:p>
            <a:r>
              <a:rPr lang="en-US" altLang="en-US" sz="2400" b="1" dirty="0">
                <a:latin typeface="Calibri" panose="020F0502020204030204" pitchFamily="34" charset="0"/>
                <a:cs typeface="Calibri" panose="020F0502020204030204" pitchFamily="34" charset="0"/>
              </a:rPr>
              <a:t>Set 1:</a:t>
            </a:r>
            <a:r>
              <a:rPr lang="en-US" altLang="en-US" sz="2400" dirty="0">
                <a:latin typeface="Calibri" panose="020F0502020204030204" pitchFamily="34" charset="0"/>
                <a:cs typeface="Calibri" panose="020F0502020204030204" pitchFamily="34" charset="0"/>
              </a:rPr>
              <a:t> s, a, t, p</a:t>
            </a:r>
            <a:br>
              <a:rPr lang="en-US" altLang="en-US" sz="2400" dirty="0">
                <a:latin typeface="Calibri" panose="020F0502020204030204" pitchFamily="34" charset="0"/>
                <a:cs typeface="Calibri" panose="020F0502020204030204" pitchFamily="34" charset="0"/>
              </a:rPr>
            </a:br>
            <a:r>
              <a:rPr lang="en-US" altLang="en-US" sz="2400" b="1" dirty="0">
                <a:latin typeface="Calibri" panose="020F0502020204030204" pitchFamily="34" charset="0"/>
                <a:cs typeface="Calibri" panose="020F0502020204030204" pitchFamily="34" charset="0"/>
              </a:rPr>
              <a:t>Set 2:</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i</a:t>
            </a:r>
            <a:r>
              <a:rPr lang="en-US" altLang="en-US" sz="2400" dirty="0">
                <a:latin typeface="Calibri" panose="020F0502020204030204" pitchFamily="34" charset="0"/>
                <a:cs typeface="Calibri" panose="020F0502020204030204" pitchFamily="34" charset="0"/>
              </a:rPr>
              <a:t>, n, m, d</a:t>
            </a:r>
            <a:br>
              <a:rPr lang="en-US" altLang="en-US" sz="2400" dirty="0">
                <a:latin typeface="Calibri" panose="020F0502020204030204" pitchFamily="34" charset="0"/>
                <a:cs typeface="Calibri" panose="020F0502020204030204" pitchFamily="34" charset="0"/>
              </a:rPr>
            </a:br>
            <a:r>
              <a:rPr lang="en-US" altLang="en-US" sz="2400" b="1" dirty="0">
                <a:latin typeface="Calibri" panose="020F0502020204030204" pitchFamily="34" charset="0"/>
                <a:cs typeface="Calibri" panose="020F0502020204030204" pitchFamily="34" charset="0"/>
              </a:rPr>
              <a:t>Set 3:</a:t>
            </a:r>
            <a:r>
              <a:rPr lang="en-US" altLang="en-US" sz="2400" dirty="0">
                <a:latin typeface="Calibri" panose="020F0502020204030204" pitchFamily="34" charset="0"/>
                <a:cs typeface="Calibri" panose="020F0502020204030204" pitchFamily="34" charset="0"/>
              </a:rPr>
              <a:t> g, o, c, k</a:t>
            </a:r>
            <a:br>
              <a:rPr lang="en-US" altLang="en-US" sz="2400" dirty="0">
                <a:latin typeface="Calibri" panose="020F0502020204030204" pitchFamily="34" charset="0"/>
                <a:cs typeface="Calibri" panose="020F0502020204030204" pitchFamily="34" charset="0"/>
              </a:rPr>
            </a:br>
            <a:r>
              <a:rPr lang="en-US" altLang="en-US" sz="2400" b="1" dirty="0">
                <a:latin typeface="Calibri" panose="020F0502020204030204" pitchFamily="34" charset="0"/>
                <a:cs typeface="Calibri" panose="020F0502020204030204" pitchFamily="34" charset="0"/>
              </a:rPr>
              <a:t>Set 4:</a:t>
            </a:r>
            <a:r>
              <a:rPr lang="en-US" altLang="en-US" sz="2400" dirty="0">
                <a:latin typeface="Calibri" panose="020F0502020204030204" pitchFamily="34" charset="0"/>
                <a:cs typeface="Calibri" panose="020F0502020204030204" pitchFamily="34" charset="0"/>
              </a:rPr>
              <a:t> ck, e, u, r</a:t>
            </a:r>
            <a:br>
              <a:rPr lang="en-US" altLang="en-US" sz="2400" dirty="0">
                <a:latin typeface="Calibri" panose="020F0502020204030204" pitchFamily="34" charset="0"/>
                <a:cs typeface="Calibri" panose="020F0502020204030204" pitchFamily="34" charset="0"/>
              </a:rPr>
            </a:br>
            <a:r>
              <a:rPr lang="en-US" altLang="en-US" sz="2400" b="1" dirty="0">
                <a:latin typeface="Calibri" panose="020F0502020204030204" pitchFamily="34" charset="0"/>
                <a:cs typeface="Calibri" panose="020F0502020204030204" pitchFamily="34" charset="0"/>
              </a:rPr>
              <a:t>Set 5:</a:t>
            </a:r>
            <a:r>
              <a:rPr lang="en-US" altLang="en-US" sz="2400" dirty="0">
                <a:latin typeface="Calibri" panose="020F0502020204030204" pitchFamily="34" charset="0"/>
                <a:cs typeface="Calibri" panose="020F0502020204030204" pitchFamily="34" charset="0"/>
              </a:rPr>
              <a:t> h, b, f, ff, l, </a:t>
            </a:r>
            <a:r>
              <a:rPr lang="en-US" altLang="en-US" sz="2400" dirty="0" err="1">
                <a:latin typeface="Calibri" panose="020F0502020204030204" pitchFamily="34" charset="0"/>
                <a:cs typeface="Calibri" panose="020F0502020204030204" pitchFamily="34" charset="0"/>
              </a:rPr>
              <a:t>ll</a:t>
            </a:r>
            <a:r>
              <a:rPr lang="en-US" altLang="en-US" sz="2400" dirty="0">
                <a:latin typeface="Calibri" panose="020F0502020204030204" pitchFamily="34" charset="0"/>
                <a:cs typeface="Calibri" panose="020F0502020204030204" pitchFamily="34" charset="0"/>
              </a:rPr>
              <a:t>, ss</a:t>
            </a:r>
          </a:p>
        </p:txBody>
      </p:sp>
    </p:spTree>
    <p:extLst>
      <p:ext uri="{BB962C8B-B14F-4D97-AF65-F5344CB8AC3E}">
        <p14:creationId xmlns:p14="http://schemas.microsoft.com/office/powerpoint/2010/main" val="87048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CE76-138E-422D-A195-F6D5FF0F862A}"/>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Blending</a:t>
            </a:r>
          </a:p>
        </p:txBody>
      </p:sp>
      <p:sp>
        <p:nvSpPr>
          <p:cNvPr id="3" name="Content Placeholder 2">
            <a:extLst>
              <a:ext uri="{FF2B5EF4-FFF2-40B4-BE49-F238E27FC236}">
                <a16:creationId xmlns:a16="http://schemas.microsoft.com/office/drawing/2014/main" id="{35BAE641-A62A-41D9-857D-C79C8E9D2B5B}"/>
              </a:ext>
            </a:extLst>
          </p:cNvPr>
          <p:cNvSpPr>
            <a:spLocks noGrp="1"/>
          </p:cNvSpPr>
          <p:nvPr>
            <p:ph idx="1"/>
          </p:nvPr>
        </p:nvSpPr>
        <p:spPr/>
        <p:txBody>
          <a:bodyPr>
            <a:normAutofit lnSpcReduction="10000"/>
          </a:bodyPr>
          <a:lstStyle/>
          <a:p>
            <a:r>
              <a:rPr lang="en-GB" dirty="0">
                <a:latin typeface="Calibri" panose="020F0502020204030204" pitchFamily="34" charset="0"/>
                <a:cs typeface="Calibri" panose="020F0502020204030204" pitchFamily="34" charset="0"/>
              </a:rPr>
              <a:t>Building words from phonemes to read.</a:t>
            </a:r>
          </a:p>
          <a:p>
            <a:pPr algn="ctr">
              <a:buNone/>
            </a:pPr>
            <a:r>
              <a:rPr lang="en-GB" sz="7200" dirty="0">
                <a:latin typeface="Calibri" panose="020F0502020204030204" pitchFamily="34" charset="0"/>
                <a:cs typeface="Calibri" panose="020F0502020204030204" pitchFamily="34" charset="0"/>
              </a:rPr>
              <a:t>c  a  t</a:t>
            </a:r>
          </a:p>
          <a:p>
            <a:pPr algn="ctr">
              <a:buNone/>
            </a:pPr>
            <a:r>
              <a:rPr lang="en-GB" sz="7200" dirty="0">
                <a:latin typeface="Calibri" panose="020F0502020204030204" pitchFamily="34" charset="0"/>
                <a:cs typeface="Calibri" panose="020F0502020204030204" pitchFamily="34" charset="0"/>
              </a:rPr>
              <a:t>cat</a:t>
            </a:r>
          </a:p>
          <a:p>
            <a:pPr algn="ctr">
              <a:buNone/>
            </a:pPr>
            <a:endParaRPr lang="en-GB" sz="72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B6EE71E-9163-4832-A511-E1A5F4FFA6D1}"/>
              </a:ext>
            </a:extLst>
          </p:cNvPr>
          <p:cNvSpPr/>
          <p:nvPr/>
        </p:nvSpPr>
        <p:spPr>
          <a:xfrm>
            <a:off x="5211578" y="4079493"/>
            <a:ext cx="148710" cy="181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5D845234-2265-4C41-93D0-53CF29E5656B}"/>
              </a:ext>
            </a:extLst>
          </p:cNvPr>
          <p:cNvSpPr/>
          <p:nvPr/>
        </p:nvSpPr>
        <p:spPr>
          <a:xfrm>
            <a:off x="6021645" y="4079493"/>
            <a:ext cx="148710" cy="181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E417E1FF-D223-4BFB-BC77-5465FBEF2577}"/>
              </a:ext>
            </a:extLst>
          </p:cNvPr>
          <p:cNvSpPr/>
          <p:nvPr/>
        </p:nvSpPr>
        <p:spPr>
          <a:xfrm>
            <a:off x="6831712" y="4079492"/>
            <a:ext cx="148710" cy="181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4394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42E5-F748-4A19-9CF5-2FE11AD10EDC}"/>
              </a:ext>
            </a:extLst>
          </p:cNvPr>
          <p:cNvSpPr>
            <a:spLocks noGrp="1"/>
          </p:cNvSpPr>
          <p:nvPr>
            <p:ph type="title"/>
          </p:nvPr>
        </p:nvSpPr>
        <p:spPr/>
        <p:txBody>
          <a:bodyPr/>
          <a:lstStyle/>
          <a:p>
            <a:r>
              <a:rPr lang="en-GB" sz="4400" dirty="0">
                <a:latin typeface="Calibri" panose="020F0502020204030204" pitchFamily="34" charset="0"/>
                <a:cs typeface="Calibri" panose="020F0502020204030204" pitchFamily="34" charset="0"/>
              </a:rPr>
              <a:t>Segmenting</a:t>
            </a:r>
            <a:endParaRPr lang="en-GB" dirty="0"/>
          </a:p>
        </p:txBody>
      </p:sp>
      <p:sp>
        <p:nvSpPr>
          <p:cNvPr id="3" name="Content Placeholder 2">
            <a:extLst>
              <a:ext uri="{FF2B5EF4-FFF2-40B4-BE49-F238E27FC236}">
                <a16:creationId xmlns:a16="http://schemas.microsoft.com/office/drawing/2014/main" id="{6A083DA7-A982-4D8A-A929-2C75F9087AAE}"/>
              </a:ext>
            </a:extLst>
          </p:cNvPr>
          <p:cNvSpPr>
            <a:spLocks noGrp="1"/>
          </p:cNvSpPr>
          <p:nvPr>
            <p:ph idx="1"/>
          </p:nvPr>
        </p:nvSpPr>
        <p:spPr/>
        <p:txBody>
          <a:bodyPr>
            <a:normAutofit lnSpcReduction="10000"/>
          </a:bodyPr>
          <a:lstStyle/>
          <a:p>
            <a:r>
              <a:rPr lang="en-GB" sz="2400" dirty="0">
                <a:latin typeface="Calibri" panose="020F0502020204030204" pitchFamily="34" charset="0"/>
                <a:cs typeface="Calibri" panose="020F0502020204030204" pitchFamily="34" charset="0"/>
              </a:rPr>
              <a:t>Breaking down words for spelling.</a:t>
            </a:r>
          </a:p>
          <a:p>
            <a:pPr algn="ctr">
              <a:buNone/>
            </a:pPr>
            <a:r>
              <a:rPr lang="en-GB" sz="7200" dirty="0">
                <a:latin typeface="Calibri" panose="020F0502020204030204" pitchFamily="34" charset="0"/>
                <a:cs typeface="Calibri" panose="020F0502020204030204" pitchFamily="34" charset="0"/>
              </a:rPr>
              <a:t>cat</a:t>
            </a:r>
          </a:p>
          <a:p>
            <a:pPr algn="ctr">
              <a:buNone/>
            </a:pPr>
            <a:r>
              <a:rPr lang="en-GB" sz="7200" dirty="0">
                <a:latin typeface="Calibri"/>
                <a:cs typeface="Calibri"/>
              </a:rPr>
              <a:t>c  a  t </a:t>
            </a:r>
            <a:endParaRPr lang="en-GB" sz="7200" dirty="0">
              <a:latin typeface="Calibri" panose="020F0502020204030204" pitchFamily="34" charset="0"/>
              <a:cs typeface="Calibri" panose="020F0502020204030204" pitchFamily="34" charset="0"/>
            </a:endParaRPr>
          </a:p>
          <a:p>
            <a:endParaRPr lang="en-GB" dirty="0"/>
          </a:p>
        </p:txBody>
      </p:sp>
      <p:sp>
        <p:nvSpPr>
          <p:cNvPr id="4" name="Oval 3">
            <a:extLst>
              <a:ext uri="{FF2B5EF4-FFF2-40B4-BE49-F238E27FC236}">
                <a16:creationId xmlns:a16="http://schemas.microsoft.com/office/drawing/2014/main" id="{3322A5E3-1618-48BE-AB00-B4FD21AEA98E}"/>
              </a:ext>
            </a:extLst>
          </p:cNvPr>
          <p:cNvSpPr/>
          <p:nvPr/>
        </p:nvSpPr>
        <p:spPr>
          <a:xfrm>
            <a:off x="5234173" y="5545983"/>
            <a:ext cx="148710" cy="181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EE249572-4E75-43C9-9339-3B49B2BCE4F9}"/>
              </a:ext>
            </a:extLst>
          </p:cNvPr>
          <p:cNvSpPr/>
          <p:nvPr/>
        </p:nvSpPr>
        <p:spPr>
          <a:xfrm>
            <a:off x="6044240" y="5545983"/>
            <a:ext cx="148710" cy="181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9ABB8B94-B37F-4F16-BC0A-BB0DDCE6057C}"/>
              </a:ext>
            </a:extLst>
          </p:cNvPr>
          <p:cNvSpPr/>
          <p:nvPr/>
        </p:nvSpPr>
        <p:spPr>
          <a:xfrm>
            <a:off x="6854307" y="5545982"/>
            <a:ext cx="148710" cy="181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1221109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41680909B2544C8FCCE67076EB6A88" ma:contentTypeVersion="11" ma:contentTypeDescription="Create a new document." ma:contentTypeScope="" ma:versionID="7055112554173ba9c571a24d04676b3c">
  <xsd:schema xmlns:xsd="http://www.w3.org/2001/XMLSchema" xmlns:xs="http://www.w3.org/2001/XMLSchema" xmlns:p="http://schemas.microsoft.com/office/2006/metadata/properties" xmlns:ns2="e87a5f67-849c-4ffe-81e6-cdd689ae660a" xmlns:ns3="baa326a4-2154-42ee-b20f-61c5ebffbb05" targetNamespace="http://schemas.microsoft.com/office/2006/metadata/properties" ma:root="true" ma:fieldsID="b0aab9ba57e565c85f0a11594f2a7d32" ns2:_="" ns3:_="">
    <xsd:import namespace="e87a5f67-849c-4ffe-81e6-cdd689ae660a"/>
    <xsd:import namespace="baa326a4-2154-42ee-b20f-61c5ebffbb0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7a5f67-849c-4ffe-81e6-cdd689ae66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a326a4-2154-42ee-b20f-61c5ebffbb0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aa326a4-2154-42ee-b20f-61c5ebffbb05">
      <UserInfo>
        <DisplayName>Holly Catt</DisplayName>
        <AccountId>44</AccountId>
        <AccountType/>
      </UserInfo>
      <UserInfo>
        <DisplayName>Emma Bailey</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52AECC-FB2B-4180-83B9-E32A581C60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7a5f67-849c-4ffe-81e6-cdd689ae660a"/>
    <ds:schemaRef ds:uri="baa326a4-2154-42ee-b20f-61c5ebffbb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C22E6B-ACA1-4DCA-AA5B-D723847DF256}">
  <ds:schemaRefs>
    <ds:schemaRef ds:uri="http://schemas.microsoft.com/office/2006/documentManagement/types"/>
    <ds:schemaRef ds:uri="e87a5f67-849c-4ffe-81e6-cdd689ae660a"/>
    <ds:schemaRef ds:uri="http://purl.org/dc/elements/1.1/"/>
    <ds:schemaRef ds:uri="http://schemas.microsoft.com/office/infopath/2007/PartnerControls"/>
    <ds:schemaRef ds:uri="baa326a4-2154-42ee-b20f-61c5ebffbb05"/>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29B29EF-1301-4E7F-8733-D1E12E4411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63</TotalTime>
  <Words>1548</Words>
  <Application>Microsoft Office PowerPoint</Application>
  <PresentationFormat>Widescreen</PresentationFormat>
  <Paragraphs>117</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Garamond</vt:lpstr>
      <vt:lpstr>Tuffy-TTF</vt:lpstr>
      <vt:lpstr>Organic</vt:lpstr>
      <vt:lpstr>EYFS Phonics Workshop</vt:lpstr>
      <vt:lpstr>Did you know?</vt:lpstr>
      <vt:lpstr>Vocabulary</vt:lpstr>
      <vt:lpstr>What is phonics?</vt:lpstr>
      <vt:lpstr>Listening skills</vt:lpstr>
      <vt:lpstr> Phase One Phase One has 7 aspects, with a focus on listening skills, </vt:lpstr>
      <vt:lpstr>Phase Two</vt:lpstr>
      <vt:lpstr>Blending</vt:lpstr>
      <vt:lpstr>Segmenting</vt:lpstr>
      <vt:lpstr>Phase Three</vt:lpstr>
      <vt:lpstr>Phase Four onwards</vt:lpstr>
      <vt:lpstr>Phonics lessons</vt:lpstr>
      <vt:lpstr>PowerPoint Presentation</vt:lpstr>
      <vt:lpstr>Book bags</vt:lpstr>
      <vt:lpstr>How to read your school book (F2)</vt:lpstr>
      <vt:lpstr>How to read your school book (F2)</vt:lpstr>
      <vt:lpstr>Reading for pleasure</vt:lpstr>
      <vt:lpstr>Phonics at home Suggested activities to support reading and phonics, can be found on our school website www.westkirbyprimaryschool.co.uk Click on the ‘Home Learning’ tab, select ‘Foundation Stage’ from the menu and open the ‘F2 Home Learning Autumn 1 2021’ PDF.</vt:lpstr>
      <vt:lpstr>Useful 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 Workshop</dc:title>
  <dc:creator>Isobel Raraty</dc:creator>
  <cp:lastModifiedBy>School Office</cp:lastModifiedBy>
  <cp:revision>190</cp:revision>
  <dcterms:created xsi:type="dcterms:W3CDTF">2021-09-26T16:01:50Z</dcterms:created>
  <dcterms:modified xsi:type="dcterms:W3CDTF">2021-09-28T09:15:56Z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0x010100E841680909B2544C8FCCE67076EB6A88</vt:lpwstr>
  </property>
</Properties>
</file>