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8" r:id="rId3"/>
    <p:sldId id="349" r:id="rId4"/>
    <p:sldId id="350" r:id="rId5"/>
    <p:sldId id="351" r:id="rId6"/>
    <p:sldId id="352" r:id="rId7"/>
    <p:sldId id="337" r:id="rId8"/>
    <p:sldId id="338" r:id="rId9"/>
    <p:sldId id="339" r:id="rId10"/>
    <p:sldId id="340" r:id="rId11"/>
    <p:sldId id="331" r:id="rId12"/>
    <p:sldId id="261" r:id="rId13"/>
    <p:sldId id="333" r:id="rId14"/>
    <p:sldId id="347" r:id="rId15"/>
    <p:sldId id="355" r:id="rId16"/>
    <p:sldId id="335" r:id="rId17"/>
    <p:sldId id="332" r:id="rId18"/>
    <p:sldId id="324" r:id="rId19"/>
    <p:sldId id="273" r:id="rId20"/>
    <p:sldId id="323" r:id="rId21"/>
    <p:sldId id="322" r:id="rId22"/>
    <p:sldId id="325" r:id="rId23"/>
    <p:sldId id="327" r:id="rId24"/>
    <p:sldId id="328" r:id="rId25"/>
    <p:sldId id="312" r:id="rId26"/>
    <p:sldId id="356" r:id="rId27"/>
    <p:sldId id="357" r:id="rId28"/>
    <p:sldId id="278" r:id="rId29"/>
    <p:sldId id="317" r:id="rId30"/>
    <p:sldId id="329" r:id="rId31"/>
    <p:sldId id="341" r:id="rId32"/>
    <p:sldId id="342" r:id="rId33"/>
    <p:sldId id="353" r:id="rId34"/>
    <p:sldId id="354" r:id="rId35"/>
    <p:sldId id="348" r:id="rId36"/>
    <p:sldId id="358" r:id="rId37"/>
    <p:sldId id="359" r:id="rId38"/>
    <p:sldId id="346" r:id="rId39"/>
    <p:sldId id="345" r:id="rId40"/>
  </p:sldIdLst>
  <p:sldSz cx="9144000" cy="6858000" type="screen4x3"/>
  <p:notesSz cx="6662738" cy="9926638"/>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F84468A-8444-4FB5-A3AF-57F50BE2DE38}"/>
              </a:ext>
            </a:extLst>
          </p:cNvPr>
          <p:cNvSpPr>
            <a:spLocks noGrp="1"/>
          </p:cNvSpPr>
          <p:nvPr>
            <p:ph type="hdr" sz="quarter"/>
          </p:nvPr>
        </p:nvSpPr>
        <p:spPr>
          <a:xfrm>
            <a:off x="0" y="0"/>
            <a:ext cx="2887663" cy="495300"/>
          </a:xfrm>
          <a:prstGeom prst="rect">
            <a:avLst/>
          </a:prstGeom>
        </p:spPr>
        <p:txBody>
          <a:bodyPr vert="horz" lIns="91440" tIns="45720" rIns="91440" bIns="45720" rtlCol="0"/>
          <a:lstStyle>
            <a:lvl1pPr algn="l">
              <a:defRPr sz="1200">
                <a:latin typeface="Arial" charset="0"/>
                <a:ea typeface="+mn-ea"/>
              </a:defRPr>
            </a:lvl1pPr>
          </a:lstStyle>
          <a:p>
            <a:pPr>
              <a:defRPr/>
            </a:pPr>
            <a:endParaRPr lang="en-GB"/>
          </a:p>
        </p:txBody>
      </p:sp>
      <p:sp>
        <p:nvSpPr>
          <p:cNvPr id="3" name="Date Placeholder 2">
            <a:extLst>
              <a:ext uri="{FF2B5EF4-FFF2-40B4-BE49-F238E27FC236}">
                <a16:creationId xmlns="" xmlns:a16="http://schemas.microsoft.com/office/drawing/2014/main" id="{0E725BFF-4530-4D78-B63A-1CA2DA657E54}"/>
              </a:ext>
            </a:extLst>
          </p:cNvPr>
          <p:cNvSpPr>
            <a:spLocks noGrp="1"/>
          </p:cNvSpPr>
          <p:nvPr>
            <p:ph type="dt" sz="quarter" idx="1"/>
          </p:nvPr>
        </p:nvSpPr>
        <p:spPr>
          <a:xfrm>
            <a:off x="3773488" y="0"/>
            <a:ext cx="2887662"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64571164-3330-4E76-AD26-3BB772C1142F}" type="datetimeFigureOut">
              <a:rPr lang="en-GB" altLang="en-US"/>
              <a:pPr>
                <a:defRPr/>
              </a:pPr>
              <a:t>17/09/2020</a:t>
            </a:fld>
            <a:endParaRPr lang="en-GB" altLang="en-US"/>
          </a:p>
        </p:txBody>
      </p:sp>
      <p:sp>
        <p:nvSpPr>
          <p:cNvPr id="4" name="Footer Placeholder 3">
            <a:extLst>
              <a:ext uri="{FF2B5EF4-FFF2-40B4-BE49-F238E27FC236}">
                <a16:creationId xmlns="" xmlns:a16="http://schemas.microsoft.com/office/drawing/2014/main" id="{DEE2A3BD-825A-4A5E-8DBC-B7511878AA52}"/>
              </a:ext>
            </a:extLst>
          </p:cNvPr>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GB"/>
          </a:p>
        </p:txBody>
      </p:sp>
      <p:sp>
        <p:nvSpPr>
          <p:cNvPr id="5" name="Slide Number Placeholder 4">
            <a:extLst>
              <a:ext uri="{FF2B5EF4-FFF2-40B4-BE49-F238E27FC236}">
                <a16:creationId xmlns="" xmlns:a16="http://schemas.microsoft.com/office/drawing/2014/main" id="{921EDD6C-79DB-41ED-AC4A-C077C14E4897}"/>
              </a:ext>
            </a:extLst>
          </p:cNvPr>
          <p:cNvSpPr>
            <a:spLocks noGrp="1"/>
          </p:cNvSpPr>
          <p:nvPr>
            <p:ph type="sldNum" sz="quarter" idx="3"/>
          </p:nvPr>
        </p:nvSpPr>
        <p:spPr>
          <a:xfrm>
            <a:off x="3773488" y="9428163"/>
            <a:ext cx="2887662"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C0B4EF4-7061-4ADE-8D3F-952354D9F39D}" type="slidenum">
              <a:rPr lang="en-GB" altLang="en-US"/>
              <a:pPr/>
              <a:t>‹#›</a:t>
            </a:fld>
            <a:endParaRPr lang="en-GB" altLang="en-US"/>
          </a:p>
        </p:txBody>
      </p:sp>
    </p:spTree>
    <p:extLst>
      <p:ext uri="{BB962C8B-B14F-4D97-AF65-F5344CB8AC3E}">
        <p14:creationId xmlns:p14="http://schemas.microsoft.com/office/powerpoint/2010/main" val="2905882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18809BD-CAF9-4291-898D-2493CEADE443}"/>
              </a:ext>
            </a:extLst>
          </p:cNvPr>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atin typeface="Arial" charset="0"/>
                <a:ea typeface="+mn-ea"/>
              </a:defRPr>
            </a:lvl1pPr>
          </a:lstStyle>
          <a:p>
            <a:pPr>
              <a:defRPr/>
            </a:pPr>
            <a:endParaRPr lang="en-GB"/>
          </a:p>
        </p:txBody>
      </p:sp>
      <p:sp>
        <p:nvSpPr>
          <p:cNvPr id="3" name="Date Placeholder 2">
            <a:extLst>
              <a:ext uri="{FF2B5EF4-FFF2-40B4-BE49-F238E27FC236}">
                <a16:creationId xmlns="" xmlns:a16="http://schemas.microsoft.com/office/drawing/2014/main" id="{1FD6B2B3-FB61-4FF5-B034-B4EE06EFFFEC}"/>
              </a:ext>
            </a:extLst>
          </p:cNvPr>
          <p:cNvSpPr>
            <a:spLocks noGrp="1"/>
          </p:cNvSpPr>
          <p:nvPr>
            <p:ph type="dt" idx="1"/>
          </p:nvPr>
        </p:nvSpPr>
        <p:spPr>
          <a:xfrm>
            <a:off x="3773488" y="0"/>
            <a:ext cx="2887662"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36CE0187-8CB3-496C-BB7C-8889ABC5D530}" type="datetimeFigureOut">
              <a:rPr lang="en-GB" altLang="en-US"/>
              <a:pPr>
                <a:defRPr/>
              </a:pPr>
              <a:t>17/09/2020</a:t>
            </a:fld>
            <a:endParaRPr lang="en-GB" altLang="en-US"/>
          </a:p>
        </p:txBody>
      </p:sp>
      <p:sp>
        <p:nvSpPr>
          <p:cNvPr id="4" name="Slide Image Placeholder 3">
            <a:extLst>
              <a:ext uri="{FF2B5EF4-FFF2-40B4-BE49-F238E27FC236}">
                <a16:creationId xmlns="" xmlns:a16="http://schemas.microsoft.com/office/drawing/2014/main" id="{4158A8FA-37A2-44E8-8A00-F11803FA6163}"/>
              </a:ext>
            </a:extLst>
          </p:cNvPr>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 xmlns:a16="http://schemas.microsoft.com/office/drawing/2014/main" id="{00791B68-3207-4305-AD62-B0E28BE3757F}"/>
              </a:ext>
            </a:extLst>
          </p:cNvPr>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 xmlns:a16="http://schemas.microsoft.com/office/drawing/2014/main" id="{AF5C44EB-DB11-4707-97D8-F4CF3CEC9CBE}"/>
              </a:ext>
            </a:extLst>
          </p:cNvPr>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GB"/>
          </a:p>
        </p:txBody>
      </p:sp>
      <p:sp>
        <p:nvSpPr>
          <p:cNvPr id="7" name="Slide Number Placeholder 6">
            <a:extLst>
              <a:ext uri="{FF2B5EF4-FFF2-40B4-BE49-F238E27FC236}">
                <a16:creationId xmlns="" xmlns:a16="http://schemas.microsoft.com/office/drawing/2014/main" id="{5482C899-1781-458B-B1F0-5BFA2927CB22}"/>
              </a:ext>
            </a:extLst>
          </p:cNvPr>
          <p:cNvSpPr>
            <a:spLocks noGrp="1"/>
          </p:cNvSpPr>
          <p:nvPr>
            <p:ph type="sldNum" sz="quarter" idx="5"/>
          </p:nvPr>
        </p:nvSpPr>
        <p:spPr>
          <a:xfrm>
            <a:off x="3773488" y="9428163"/>
            <a:ext cx="2887662"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EB53A36-A681-4616-87E1-CE9D25A0408C}" type="slidenum">
              <a:rPr lang="en-GB" altLang="en-US"/>
              <a:pPr/>
              <a:t>‹#›</a:t>
            </a:fld>
            <a:endParaRPr lang="en-GB" altLang="en-US"/>
          </a:p>
        </p:txBody>
      </p:sp>
    </p:spTree>
    <p:extLst>
      <p:ext uri="{BB962C8B-B14F-4D97-AF65-F5344CB8AC3E}">
        <p14:creationId xmlns:p14="http://schemas.microsoft.com/office/powerpoint/2010/main" val="4020467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Donna, Claire, Dani</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C8B8A6B0-28CB-452F-BD24-E740C10E35E8}" type="slidenum">
              <a:rPr lang="en-GB" altLang="en-US" smtClean="0">
                <a:latin typeface="Arial" charset="0"/>
              </a:rPr>
              <a:pPr/>
              <a:t>3</a:t>
            </a:fld>
            <a:endParaRPr lang="en-GB"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Donna</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5B923FBA-1E18-4D7B-B853-7C2A2CA043AD}" type="slidenum">
              <a:rPr lang="en-GB" altLang="en-US" smtClean="0">
                <a:latin typeface="Arial" charset="0"/>
              </a:rPr>
              <a:pPr/>
              <a:t>4</a:t>
            </a:fld>
            <a:endParaRPr lang="en-GB"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Donna</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D68A18D0-CFE4-4D7D-97CE-12CC6CE031BB}" type="slidenum">
              <a:rPr lang="en-GB" altLang="en-US" smtClean="0">
                <a:latin typeface="Arial" charset="0"/>
              </a:rPr>
              <a:pPr/>
              <a:t>5</a:t>
            </a:fld>
            <a:endParaRPr lang="en-GB"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Donna</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35DFF06B-AE75-4A21-B231-9F58A305FA0C}" type="slidenum">
              <a:rPr lang="en-GB" altLang="en-US" smtClean="0">
                <a:latin typeface="Arial" charset="0"/>
              </a:rPr>
              <a:pPr/>
              <a:t>6</a:t>
            </a:fld>
            <a:endParaRPr lang="en-GB"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 xmlns:a16="http://schemas.microsoft.com/office/drawing/2014/main" id="{EB938DDD-5588-455A-A1B3-76E95B5B60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 xmlns:a16="http://schemas.microsoft.com/office/drawing/2014/main" id="{56F14B6B-16B5-41D0-A39F-210262DCA3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4036" name="Slide Number Placeholder 3">
            <a:extLst>
              <a:ext uri="{FF2B5EF4-FFF2-40B4-BE49-F238E27FC236}">
                <a16:creationId xmlns="" xmlns:a16="http://schemas.microsoft.com/office/drawing/2014/main" id="{66969FA8-40E3-4CC4-9786-55E11544A0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7951D2D-37AD-4105-98F4-99AD74DF4542}" type="slidenum">
              <a:rPr lang="en-GB" altLang="en-US">
                <a:latin typeface="Arial" panose="020B0604020202020204" pitchFamily="34" charset="0"/>
              </a:rPr>
              <a:pPr eaLnBrk="1" hangingPunct="1">
                <a:spcBef>
                  <a:spcPct val="0"/>
                </a:spcBef>
              </a:pPr>
              <a:t>19</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 xmlns:a16="http://schemas.microsoft.com/office/drawing/2014/main" id="{B8BB9B97-113A-4319-9044-06544EAD53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 xmlns:a16="http://schemas.microsoft.com/office/drawing/2014/main" id="{B208EA51-30AD-4F73-8013-99734A1A7C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5060" name="Slide Number Placeholder 3">
            <a:extLst>
              <a:ext uri="{FF2B5EF4-FFF2-40B4-BE49-F238E27FC236}">
                <a16:creationId xmlns="" xmlns:a16="http://schemas.microsoft.com/office/drawing/2014/main" id="{604FE927-F990-4DB5-9EC3-33794C2D8F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CEA4B30-1CA2-425D-B5EE-96CD3FE08EE7}" type="slidenum">
              <a:rPr lang="en-GB" altLang="en-US">
                <a:latin typeface="Arial" panose="020B0604020202020204" pitchFamily="34" charset="0"/>
              </a:rPr>
              <a:pPr eaLnBrk="1" hangingPunct="1">
                <a:spcBef>
                  <a:spcPct val="0"/>
                </a:spcBef>
              </a:pPr>
              <a:t>20</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Kelly</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EAA6C40B-AC27-4BA6-AE0C-D7883D392242}" type="slidenum">
              <a:rPr lang="en-GB" altLang="en-US" smtClean="0">
                <a:latin typeface="Arial" charset="0"/>
              </a:rPr>
              <a:pPr/>
              <a:t>33</a:t>
            </a:fld>
            <a:endParaRPr lang="en-GB"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Kelly</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92B5D80-76FB-4CE4-88AA-47B245304FA6}" type="slidenum">
              <a:rPr lang="en-GB" altLang="en-US" smtClean="0">
                <a:latin typeface="Arial" charset="0"/>
              </a:rPr>
              <a:pPr/>
              <a:t>34</a:t>
            </a:fld>
            <a:endParaRPr lang="en-GB"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9FC1E1B5-8070-4C3C-B53C-501C9D42C123}"/>
              </a:ext>
            </a:extLst>
          </p:cNvPr>
          <p:cNvSpPr>
            <a:spLocks noGrp="1"/>
          </p:cNvSpPr>
          <p:nvPr>
            <p:ph type="dt" sz="half" idx="10"/>
          </p:nvPr>
        </p:nvSpPr>
        <p:spPr/>
        <p:txBody>
          <a:bodyPr/>
          <a:lstStyle>
            <a:lvl1pPr>
              <a:defRPr/>
            </a:lvl1pPr>
          </a:lstStyle>
          <a:p>
            <a:pPr>
              <a:defRPr/>
            </a:pPr>
            <a:fld id="{88C691AE-5B31-4C51-8AF1-6E41BE9C76B7}" type="datetimeFigureOut">
              <a:rPr lang="en-GB" altLang="en-US"/>
              <a:pPr>
                <a:defRPr/>
              </a:pPr>
              <a:t>17/09/2020</a:t>
            </a:fld>
            <a:endParaRPr lang="en-GB" altLang="en-US"/>
          </a:p>
        </p:txBody>
      </p:sp>
      <p:sp>
        <p:nvSpPr>
          <p:cNvPr id="5" name="Footer Placeholder 4">
            <a:extLst>
              <a:ext uri="{FF2B5EF4-FFF2-40B4-BE49-F238E27FC236}">
                <a16:creationId xmlns="" xmlns:a16="http://schemas.microsoft.com/office/drawing/2014/main" id="{10015C49-7B1A-4B8B-979C-3FD54DF73D8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64190836-DC14-4D6F-9361-8AE351F9738B}"/>
              </a:ext>
            </a:extLst>
          </p:cNvPr>
          <p:cNvSpPr>
            <a:spLocks noGrp="1"/>
          </p:cNvSpPr>
          <p:nvPr>
            <p:ph type="sldNum" sz="quarter" idx="12"/>
          </p:nvPr>
        </p:nvSpPr>
        <p:spPr/>
        <p:txBody>
          <a:bodyPr/>
          <a:lstStyle>
            <a:lvl1pPr>
              <a:defRPr/>
            </a:lvl1pPr>
          </a:lstStyle>
          <a:p>
            <a:fld id="{758AD8D4-7C62-4B46-8D6F-62319D8BB8E8}" type="slidenum">
              <a:rPr lang="en-GB" altLang="en-US"/>
              <a:pPr/>
              <a:t>‹#›</a:t>
            </a:fld>
            <a:endParaRPr lang="en-GB" altLang="en-US"/>
          </a:p>
        </p:txBody>
      </p:sp>
    </p:spTree>
    <p:extLst>
      <p:ext uri="{BB962C8B-B14F-4D97-AF65-F5344CB8AC3E}">
        <p14:creationId xmlns:p14="http://schemas.microsoft.com/office/powerpoint/2010/main" val="19727342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EEC7366-3EFF-4885-B46E-B82495919114}"/>
              </a:ext>
            </a:extLst>
          </p:cNvPr>
          <p:cNvSpPr>
            <a:spLocks noGrp="1"/>
          </p:cNvSpPr>
          <p:nvPr>
            <p:ph type="dt" sz="half" idx="10"/>
          </p:nvPr>
        </p:nvSpPr>
        <p:spPr/>
        <p:txBody>
          <a:bodyPr/>
          <a:lstStyle>
            <a:lvl1pPr>
              <a:defRPr/>
            </a:lvl1pPr>
          </a:lstStyle>
          <a:p>
            <a:pPr>
              <a:defRPr/>
            </a:pPr>
            <a:fld id="{66CB6076-76EB-44C0-8733-0234C9BD218D}" type="datetimeFigureOut">
              <a:rPr lang="en-GB" altLang="en-US"/>
              <a:pPr>
                <a:defRPr/>
              </a:pPr>
              <a:t>17/09/2020</a:t>
            </a:fld>
            <a:endParaRPr lang="en-GB" altLang="en-US"/>
          </a:p>
        </p:txBody>
      </p:sp>
      <p:sp>
        <p:nvSpPr>
          <p:cNvPr id="5" name="Footer Placeholder 4">
            <a:extLst>
              <a:ext uri="{FF2B5EF4-FFF2-40B4-BE49-F238E27FC236}">
                <a16:creationId xmlns="" xmlns:a16="http://schemas.microsoft.com/office/drawing/2014/main" id="{27BD7447-1664-4354-8D15-7FE70A61C73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30D6FD61-40AB-4F10-BE2C-28F8F24FEA66}"/>
              </a:ext>
            </a:extLst>
          </p:cNvPr>
          <p:cNvSpPr>
            <a:spLocks noGrp="1"/>
          </p:cNvSpPr>
          <p:nvPr>
            <p:ph type="sldNum" sz="quarter" idx="12"/>
          </p:nvPr>
        </p:nvSpPr>
        <p:spPr/>
        <p:txBody>
          <a:bodyPr/>
          <a:lstStyle>
            <a:lvl1pPr>
              <a:defRPr/>
            </a:lvl1pPr>
          </a:lstStyle>
          <a:p>
            <a:fld id="{7401B550-3134-411E-865A-6E74AD07ACD7}" type="slidenum">
              <a:rPr lang="en-GB" altLang="en-US"/>
              <a:pPr/>
              <a:t>‹#›</a:t>
            </a:fld>
            <a:endParaRPr lang="en-GB" altLang="en-US"/>
          </a:p>
        </p:txBody>
      </p:sp>
    </p:spTree>
    <p:extLst>
      <p:ext uri="{BB962C8B-B14F-4D97-AF65-F5344CB8AC3E}">
        <p14:creationId xmlns:p14="http://schemas.microsoft.com/office/powerpoint/2010/main" val="377353488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7676E86-CADC-42FF-A857-350693BD7506}"/>
              </a:ext>
            </a:extLst>
          </p:cNvPr>
          <p:cNvSpPr>
            <a:spLocks noGrp="1"/>
          </p:cNvSpPr>
          <p:nvPr>
            <p:ph type="dt" sz="half" idx="10"/>
          </p:nvPr>
        </p:nvSpPr>
        <p:spPr/>
        <p:txBody>
          <a:bodyPr/>
          <a:lstStyle>
            <a:lvl1pPr>
              <a:defRPr/>
            </a:lvl1pPr>
          </a:lstStyle>
          <a:p>
            <a:pPr>
              <a:defRPr/>
            </a:pPr>
            <a:fld id="{E19FE932-2E9A-49F4-9911-E93E98188ED3}" type="datetimeFigureOut">
              <a:rPr lang="en-GB" altLang="en-US"/>
              <a:pPr>
                <a:defRPr/>
              </a:pPr>
              <a:t>17/09/2020</a:t>
            </a:fld>
            <a:endParaRPr lang="en-GB" altLang="en-US"/>
          </a:p>
        </p:txBody>
      </p:sp>
      <p:sp>
        <p:nvSpPr>
          <p:cNvPr id="5" name="Footer Placeholder 4">
            <a:extLst>
              <a:ext uri="{FF2B5EF4-FFF2-40B4-BE49-F238E27FC236}">
                <a16:creationId xmlns="" xmlns:a16="http://schemas.microsoft.com/office/drawing/2014/main" id="{4582F8B9-4B5F-4E48-B3EE-1ECD6A991C7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3442F9CA-B2F9-4C5B-8DF5-4848AB031CFA}"/>
              </a:ext>
            </a:extLst>
          </p:cNvPr>
          <p:cNvSpPr>
            <a:spLocks noGrp="1"/>
          </p:cNvSpPr>
          <p:nvPr>
            <p:ph type="sldNum" sz="quarter" idx="12"/>
          </p:nvPr>
        </p:nvSpPr>
        <p:spPr/>
        <p:txBody>
          <a:bodyPr/>
          <a:lstStyle>
            <a:lvl1pPr>
              <a:defRPr/>
            </a:lvl1pPr>
          </a:lstStyle>
          <a:p>
            <a:fld id="{8860EF51-C8CE-4F00-AF86-A58E5E78133A}" type="slidenum">
              <a:rPr lang="en-GB" altLang="en-US"/>
              <a:pPr/>
              <a:t>‹#›</a:t>
            </a:fld>
            <a:endParaRPr lang="en-GB" altLang="en-US"/>
          </a:p>
        </p:txBody>
      </p:sp>
    </p:spTree>
    <p:extLst>
      <p:ext uri="{BB962C8B-B14F-4D97-AF65-F5344CB8AC3E}">
        <p14:creationId xmlns:p14="http://schemas.microsoft.com/office/powerpoint/2010/main" val="20091061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BB470A1-AD8D-473B-BAA4-6FE94B0CBEBE}"/>
              </a:ext>
            </a:extLst>
          </p:cNvPr>
          <p:cNvSpPr>
            <a:spLocks noGrp="1"/>
          </p:cNvSpPr>
          <p:nvPr>
            <p:ph type="dt" sz="half" idx="10"/>
          </p:nvPr>
        </p:nvSpPr>
        <p:spPr/>
        <p:txBody>
          <a:bodyPr/>
          <a:lstStyle>
            <a:lvl1pPr>
              <a:defRPr/>
            </a:lvl1pPr>
          </a:lstStyle>
          <a:p>
            <a:pPr>
              <a:defRPr/>
            </a:pPr>
            <a:fld id="{D718F8FB-EA99-4B1B-A876-E0FC03EACAD9}" type="datetimeFigureOut">
              <a:rPr lang="en-GB" altLang="en-US"/>
              <a:pPr>
                <a:defRPr/>
              </a:pPr>
              <a:t>17/09/2020</a:t>
            </a:fld>
            <a:endParaRPr lang="en-GB" altLang="en-US"/>
          </a:p>
        </p:txBody>
      </p:sp>
      <p:sp>
        <p:nvSpPr>
          <p:cNvPr id="5" name="Footer Placeholder 4">
            <a:extLst>
              <a:ext uri="{FF2B5EF4-FFF2-40B4-BE49-F238E27FC236}">
                <a16:creationId xmlns="" xmlns:a16="http://schemas.microsoft.com/office/drawing/2014/main" id="{F6E8D1AD-A5B6-4074-A0A2-AD26086E105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5DAEDA01-BEE3-4D60-8202-3233F8E39185}"/>
              </a:ext>
            </a:extLst>
          </p:cNvPr>
          <p:cNvSpPr>
            <a:spLocks noGrp="1"/>
          </p:cNvSpPr>
          <p:nvPr>
            <p:ph type="sldNum" sz="quarter" idx="12"/>
          </p:nvPr>
        </p:nvSpPr>
        <p:spPr/>
        <p:txBody>
          <a:bodyPr/>
          <a:lstStyle>
            <a:lvl1pPr>
              <a:defRPr/>
            </a:lvl1pPr>
          </a:lstStyle>
          <a:p>
            <a:fld id="{D5259E5F-339B-4BC1-8AF3-7BE0890A222B}" type="slidenum">
              <a:rPr lang="en-GB" altLang="en-US"/>
              <a:pPr/>
              <a:t>‹#›</a:t>
            </a:fld>
            <a:endParaRPr lang="en-GB" altLang="en-US"/>
          </a:p>
        </p:txBody>
      </p:sp>
    </p:spTree>
    <p:extLst>
      <p:ext uri="{BB962C8B-B14F-4D97-AF65-F5344CB8AC3E}">
        <p14:creationId xmlns:p14="http://schemas.microsoft.com/office/powerpoint/2010/main" val="51682606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6CBE132-7DA8-41E0-87FD-C449E01FB8D7}"/>
              </a:ext>
            </a:extLst>
          </p:cNvPr>
          <p:cNvSpPr>
            <a:spLocks noGrp="1"/>
          </p:cNvSpPr>
          <p:nvPr>
            <p:ph type="dt" sz="half" idx="10"/>
          </p:nvPr>
        </p:nvSpPr>
        <p:spPr/>
        <p:txBody>
          <a:bodyPr/>
          <a:lstStyle>
            <a:lvl1pPr>
              <a:defRPr/>
            </a:lvl1pPr>
          </a:lstStyle>
          <a:p>
            <a:pPr>
              <a:defRPr/>
            </a:pPr>
            <a:fld id="{E9285933-CDE9-455C-AA59-C654A3D6D68B}" type="datetimeFigureOut">
              <a:rPr lang="en-GB" altLang="en-US"/>
              <a:pPr>
                <a:defRPr/>
              </a:pPr>
              <a:t>17/09/2020</a:t>
            </a:fld>
            <a:endParaRPr lang="en-GB" altLang="en-US"/>
          </a:p>
        </p:txBody>
      </p:sp>
      <p:sp>
        <p:nvSpPr>
          <p:cNvPr id="5" name="Footer Placeholder 4">
            <a:extLst>
              <a:ext uri="{FF2B5EF4-FFF2-40B4-BE49-F238E27FC236}">
                <a16:creationId xmlns="" xmlns:a16="http://schemas.microsoft.com/office/drawing/2014/main" id="{450A4D46-4845-43D2-8D51-9734730A493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9077C42C-37B9-4BE6-AFD5-AC96C2ABF459}"/>
              </a:ext>
            </a:extLst>
          </p:cNvPr>
          <p:cNvSpPr>
            <a:spLocks noGrp="1"/>
          </p:cNvSpPr>
          <p:nvPr>
            <p:ph type="sldNum" sz="quarter" idx="12"/>
          </p:nvPr>
        </p:nvSpPr>
        <p:spPr/>
        <p:txBody>
          <a:bodyPr/>
          <a:lstStyle>
            <a:lvl1pPr>
              <a:defRPr/>
            </a:lvl1pPr>
          </a:lstStyle>
          <a:p>
            <a:fld id="{F0DC97E2-9E28-47ED-8F57-6410FFAE95F9}" type="slidenum">
              <a:rPr lang="en-GB" altLang="en-US"/>
              <a:pPr/>
              <a:t>‹#›</a:t>
            </a:fld>
            <a:endParaRPr lang="en-GB" altLang="en-US"/>
          </a:p>
        </p:txBody>
      </p:sp>
    </p:spTree>
    <p:extLst>
      <p:ext uri="{BB962C8B-B14F-4D97-AF65-F5344CB8AC3E}">
        <p14:creationId xmlns:p14="http://schemas.microsoft.com/office/powerpoint/2010/main" val="277547939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A137172A-750C-416B-B54F-40C9735AA0ED}"/>
              </a:ext>
            </a:extLst>
          </p:cNvPr>
          <p:cNvSpPr>
            <a:spLocks noGrp="1"/>
          </p:cNvSpPr>
          <p:nvPr>
            <p:ph type="dt" sz="half" idx="10"/>
          </p:nvPr>
        </p:nvSpPr>
        <p:spPr/>
        <p:txBody>
          <a:bodyPr/>
          <a:lstStyle>
            <a:lvl1pPr>
              <a:defRPr/>
            </a:lvl1pPr>
          </a:lstStyle>
          <a:p>
            <a:pPr>
              <a:defRPr/>
            </a:pPr>
            <a:fld id="{78949886-67E5-4155-ABF7-E07C5AA2C4D9}" type="datetimeFigureOut">
              <a:rPr lang="en-GB" altLang="en-US"/>
              <a:pPr>
                <a:defRPr/>
              </a:pPr>
              <a:t>17/09/2020</a:t>
            </a:fld>
            <a:endParaRPr lang="en-GB" altLang="en-US"/>
          </a:p>
        </p:txBody>
      </p:sp>
      <p:sp>
        <p:nvSpPr>
          <p:cNvPr id="6" name="Footer Placeholder 4">
            <a:extLst>
              <a:ext uri="{FF2B5EF4-FFF2-40B4-BE49-F238E27FC236}">
                <a16:creationId xmlns="" xmlns:a16="http://schemas.microsoft.com/office/drawing/2014/main" id="{CCFA1EDF-2660-4FEE-A916-55CD4F8F681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278F815B-71D1-4F90-A4B5-2D76115750DD}"/>
              </a:ext>
            </a:extLst>
          </p:cNvPr>
          <p:cNvSpPr>
            <a:spLocks noGrp="1"/>
          </p:cNvSpPr>
          <p:nvPr>
            <p:ph type="sldNum" sz="quarter" idx="12"/>
          </p:nvPr>
        </p:nvSpPr>
        <p:spPr/>
        <p:txBody>
          <a:bodyPr/>
          <a:lstStyle>
            <a:lvl1pPr>
              <a:defRPr/>
            </a:lvl1pPr>
          </a:lstStyle>
          <a:p>
            <a:fld id="{8B6078E4-66E5-4D07-BF17-A1EA43CB96C3}" type="slidenum">
              <a:rPr lang="en-GB" altLang="en-US"/>
              <a:pPr/>
              <a:t>‹#›</a:t>
            </a:fld>
            <a:endParaRPr lang="en-GB" altLang="en-US"/>
          </a:p>
        </p:txBody>
      </p:sp>
    </p:spTree>
    <p:extLst>
      <p:ext uri="{BB962C8B-B14F-4D97-AF65-F5344CB8AC3E}">
        <p14:creationId xmlns:p14="http://schemas.microsoft.com/office/powerpoint/2010/main" val="382784899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0AACF53C-258D-4385-AF63-3C577874097D}"/>
              </a:ext>
            </a:extLst>
          </p:cNvPr>
          <p:cNvSpPr>
            <a:spLocks noGrp="1"/>
          </p:cNvSpPr>
          <p:nvPr>
            <p:ph type="dt" sz="half" idx="10"/>
          </p:nvPr>
        </p:nvSpPr>
        <p:spPr/>
        <p:txBody>
          <a:bodyPr/>
          <a:lstStyle>
            <a:lvl1pPr>
              <a:defRPr/>
            </a:lvl1pPr>
          </a:lstStyle>
          <a:p>
            <a:pPr>
              <a:defRPr/>
            </a:pPr>
            <a:fld id="{F240C922-322A-4A33-BF94-BFE767331FBE}" type="datetimeFigureOut">
              <a:rPr lang="en-GB" altLang="en-US"/>
              <a:pPr>
                <a:defRPr/>
              </a:pPr>
              <a:t>17/09/2020</a:t>
            </a:fld>
            <a:endParaRPr lang="en-GB" altLang="en-US"/>
          </a:p>
        </p:txBody>
      </p:sp>
      <p:sp>
        <p:nvSpPr>
          <p:cNvPr id="8" name="Footer Placeholder 4">
            <a:extLst>
              <a:ext uri="{FF2B5EF4-FFF2-40B4-BE49-F238E27FC236}">
                <a16:creationId xmlns="" xmlns:a16="http://schemas.microsoft.com/office/drawing/2014/main" id="{088F531E-5AC2-4465-9F2D-86310551507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 xmlns:a16="http://schemas.microsoft.com/office/drawing/2014/main" id="{16C2AA7B-90BC-4D12-B854-98A9031047C9}"/>
              </a:ext>
            </a:extLst>
          </p:cNvPr>
          <p:cNvSpPr>
            <a:spLocks noGrp="1"/>
          </p:cNvSpPr>
          <p:nvPr>
            <p:ph type="sldNum" sz="quarter" idx="12"/>
          </p:nvPr>
        </p:nvSpPr>
        <p:spPr/>
        <p:txBody>
          <a:bodyPr/>
          <a:lstStyle>
            <a:lvl1pPr>
              <a:defRPr/>
            </a:lvl1pPr>
          </a:lstStyle>
          <a:p>
            <a:fld id="{16CA0C47-803B-4795-B364-939E3416CC50}" type="slidenum">
              <a:rPr lang="en-GB" altLang="en-US"/>
              <a:pPr/>
              <a:t>‹#›</a:t>
            </a:fld>
            <a:endParaRPr lang="en-GB" altLang="en-US"/>
          </a:p>
        </p:txBody>
      </p:sp>
    </p:spTree>
    <p:extLst>
      <p:ext uri="{BB962C8B-B14F-4D97-AF65-F5344CB8AC3E}">
        <p14:creationId xmlns:p14="http://schemas.microsoft.com/office/powerpoint/2010/main" val="77320976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188C43B0-219C-4A50-9B58-01D591192847}"/>
              </a:ext>
            </a:extLst>
          </p:cNvPr>
          <p:cNvSpPr>
            <a:spLocks noGrp="1"/>
          </p:cNvSpPr>
          <p:nvPr>
            <p:ph type="dt" sz="half" idx="10"/>
          </p:nvPr>
        </p:nvSpPr>
        <p:spPr/>
        <p:txBody>
          <a:bodyPr/>
          <a:lstStyle>
            <a:lvl1pPr>
              <a:defRPr/>
            </a:lvl1pPr>
          </a:lstStyle>
          <a:p>
            <a:pPr>
              <a:defRPr/>
            </a:pPr>
            <a:fld id="{0996B17B-D9C8-457E-9EAE-A50DB1A21C75}" type="datetimeFigureOut">
              <a:rPr lang="en-GB" altLang="en-US"/>
              <a:pPr>
                <a:defRPr/>
              </a:pPr>
              <a:t>17/09/2020</a:t>
            </a:fld>
            <a:endParaRPr lang="en-GB" altLang="en-US"/>
          </a:p>
        </p:txBody>
      </p:sp>
      <p:sp>
        <p:nvSpPr>
          <p:cNvPr id="4" name="Footer Placeholder 4">
            <a:extLst>
              <a:ext uri="{FF2B5EF4-FFF2-40B4-BE49-F238E27FC236}">
                <a16:creationId xmlns="" xmlns:a16="http://schemas.microsoft.com/office/drawing/2014/main" id="{5AB209A3-F8C4-4D3F-9A78-5A95B1F9703E}"/>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 xmlns:a16="http://schemas.microsoft.com/office/drawing/2014/main" id="{47A9BE88-91F6-46B3-8486-11C1D00461E3}"/>
              </a:ext>
            </a:extLst>
          </p:cNvPr>
          <p:cNvSpPr>
            <a:spLocks noGrp="1"/>
          </p:cNvSpPr>
          <p:nvPr>
            <p:ph type="sldNum" sz="quarter" idx="12"/>
          </p:nvPr>
        </p:nvSpPr>
        <p:spPr/>
        <p:txBody>
          <a:bodyPr/>
          <a:lstStyle>
            <a:lvl1pPr>
              <a:defRPr/>
            </a:lvl1pPr>
          </a:lstStyle>
          <a:p>
            <a:fld id="{63A84CC3-571F-4D53-8D22-9334167CE636}" type="slidenum">
              <a:rPr lang="en-GB" altLang="en-US"/>
              <a:pPr/>
              <a:t>‹#›</a:t>
            </a:fld>
            <a:endParaRPr lang="en-GB" altLang="en-US"/>
          </a:p>
        </p:txBody>
      </p:sp>
    </p:spTree>
    <p:extLst>
      <p:ext uri="{BB962C8B-B14F-4D97-AF65-F5344CB8AC3E}">
        <p14:creationId xmlns:p14="http://schemas.microsoft.com/office/powerpoint/2010/main" val="4125908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499010A8-244A-4E07-96AA-23DE694095D7}"/>
              </a:ext>
            </a:extLst>
          </p:cNvPr>
          <p:cNvSpPr>
            <a:spLocks noGrp="1"/>
          </p:cNvSpPr>
          <p:nvPr>
            <p:ph type="dt" sz="half" idx="10"/>
          </p:nvPr>
        </p:nvSpPr>
        <p:spPr/>
        <p:txBody>
          <a:bodyPr/>
          <a:lstStyle>
            <a:lvl1pPr>
              <a:defRPr/>
            </a:lvl1pPr>
          </a:lstStyle>
          <a:p>
            <a:pPr>
              <a:defRPr/>
            </a:pPr>
            <a:fld id="{1E519D54-015F-452C-898C-33B5835BB770}" type="datetimeFigureOut">
              <a:rPr lang="en-GB" altLang="en-US"/>
              <a:pPr>
                <a:defRPr/>
              </a:pPr>
              <a:t>17/09/2020</a:t>
            </a:fld>
            <a:endParaRPr lang="en-GB" altLang="en-US"/>
          </a:p>
        </p:txBody>
      </p:sp>
      <p:sp>
        <p:nvSpPr>
          <p:cNvPr id="3" name="Footer Placeholder 4">
            <a:extLst>
              <a:ext uri="{FF2B5EF4-FFF2-40B4-BE49-F238E27FC236}">
                <a16:creationId xmlns="" xmlns:a16="http://schemas.microsoft.com/office/drawing/2014/main" id="{0870AE7A-4544-4721-BC91-31818B66AB58}"/>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 xmlns:a16="http://schemas.microsoft.com/office/drawing/2014/main" id="{945BEDE5-F666-4731-B5A1-5753725E4D45}"/>
              </a:ext>
            </a:extLst>
          </p:cNvPr>
          <p:cNvSpPr>
            <a:spLocks noGrp="1"/>
          </p:cNvSpPr>
          <p:nvPr>
            <p:ph type="sldNum" sz="quarter" idx="12"/>
          </p:nvPr>
        </p:nvSpPr>
        <p:spPr/>
        <p:txBody>
          <a:bodyPr/>
          <a:lstStyle>
            <a:lvl1pPr>
              <a:defRPr/>
            </a:lvl1pPr>
          </a:lstStyle>
          <a:p>
            <a:fld id="{965ADFC3-78D9-48FB-85B8-A48146CEDFF7}" type="slidenum">
              <a:rPr lang="en-GB" altLang="en-US"/>
              <a:pPr/>
              <a:t>‹#›</a:t>
            </a:fld>
            <a:endParaRPr lang="en-GB" altLang="en-US"/>
          </a:p>
        </p:txBody>
      </p:sp>
    </p:spTree>
    <p:extLst>
      <p:ext uri="{BB962C8B-B14F-4D97-AF65-F5344CB8AC3E}">
        <p14:creationId xmlns:p14="http://schemas.microsoft.com/office/powerpoint/2010/main" val="195834389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2E3227AA-C539-4DF8-933E-98D22DEDD862}"/>
              </a:ext>
            </a:extLst>
          </p:cNvPr>
          <p:cNvSpPr>
            <a:spLocks noGrp="1"/>
          </p:cNvSpPr>
          <p:nvPr>
            <p:ph type="dt" sz="half" idx="10"/>
          </p:nvPr>
        </p:nvSpPr>
        <p:spPr/>
        <p:txBody>
          <a:bodyPr/>
          <a:lstStyle>
            <a:lvl1pPr>
              <a:defRPr/>
            </a:lvl1pPr>
          </a:lstStyle>
          <a:p>
            <a:pPr>
              <a:defRPr/>
            </a:pPr>
            <a:fld id="{E01FF5F3-DCB9-4DFC-8420-75241084EED5}" type="datetimeFigureOut">
              <a:rPr lang="en-GB" altLang="en-US"/>
              <a:pPr>
                <a:defRPr/>
              </a:pPr>
              <a:t>17/09/2020</a:t>
            </a:fld>
            <a:endParaRPr lang="en-GB" altLang="en-US"/>
          </a:p>
        </p:txBody>
      </p:sp>
      <p:sp>
        <p:nvSpPr>
          <p:cNvPr id="6" name="Footer Placeholder 4">
            <a:extLst>
              <a:ext uri="{FF2B5EF4-FFF2-40B4-BE49-F238E27FC236}">
                <a16:creationId xmlns="" xmlns:a16="http://schemas.microsoft.com/office/drawing/2014/main" id="{978F4942-6365-4A22-9221-D649DF7DBEF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7BD017B4-AE84-4127-BC64-094CF694310D}"/>
              </a:ext>
            </a:extLst>
          </p:cNvPr>
          <p:cNvSpPr>
            <a:spLocks noGrp="1"/>
          </p:cNvSpPr>
          <p:nvPr>
            <p:ph type="sldNum" sz="quarter" idx="12"/>
          </p:nvPr>
        </p:nvSpPr>
        <p:spPr/>
        <p:txBody>
          <a:bodyPr/>
          <a:lstStyle>
            <a:lvl1pPr>
              <a:defRPr/>
            </a:lvl1pPr>
          </a:lstStyle>
          <a:p>
            <a:fld id="{79E4780D-DC1D-4B9F-9450-C36C8A5727DD}" type="slidenum">
              <a:rPr lang="en-GB" altLang="en-US"/>
              <a:pPr/>
              <a:t>‹#›</a:t>
            </a:fld>
            <a:endParaRPr lang="en-GB" altLang="en-US"/>
          </a:p>
        </p:txBody>
      </p:sp>
    </p:spTree>
    <p:extLst>
      <p:ext uri="{BB962C8B-B14F-4D97-AF65-F5344CB8AC3E}">
        <p14:creationId xmlns:p14="http://schemas.microsoft.com/office/powerpoint/2010/main" val="310881018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A8297BF8-2213-4D00-8A07-1CA058129297}"/>
              </a:ext>
            </a:extLst>
          </p:cNvPr>
          <p:cNvSpPr>
            <a:spLocks noGrp="1"/>
          </p:cNvSpPr>
          <p:nvPr>
            <p:ph type="dt" sz="half" idx="10"/>
          </p:nvPr>
        </p:nvSpPr>
        <p:spPr/>
        <p:txBody>
          <a:bodyPr/>
          <a:lstStyle>
            <a:lvl1pPr>
              <a:defRPr/>
            </a:lvl1pPr>
          </a:lstStyle>
          <a:p>
            <a:pPr>
              <a:defRPr/>
            </a:pPr>
            <a:fld id="{8635A8A2-4088-4934-946E-8C41D9669C9F}" type="datetimeFigureOut">
              <a:rPr lang="en-GB" altLang="en-US"/>
              <a:pPr>
                <a:defRPr/>
              </a:pPr>
              <a:t>17/09/2020</a:t>
            </a:fld>
            <a:endParaRPr lang="en-GB" altLang="en-US"/>
          </a:p>
        </p:txBody>
      </p:sp>
      <p:sp>
        <p:nvSpPr>
          <p:cNvPr id="6" name="Footer Placeholder 4">
            <a:extLst>
              <a:ext uri="{FF2B5EF4-FFF2-40B4-BE49-F238E27FC236}">
                <a16:creationId xmlns="" xmlns:a16="http://schemas.microsoft.com/office/drawing/2014/main" id="{12E3C400-9F13-45B0-8C4C-F42107A3D5A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D3354672-E2A1-487D-A910-34615EDFF54A}"/>
              </a:ext>
            </a:extLst>
          </p:cNvPr>
          <p:cNvSpPr>
            <a:spLocks noGrp="1"/>
          </p:cNvSpPr>
          <p:nvPr>
            <p:ph type="sldNum" sz="quarter" idx="12"/>
          </p:nvPr>
        </p:nvSpPr>
        <p:spPr/>
        <p:txBody>
          <a:bodyPr/>
          <a:lstStyle>
            <a:lvl1pPr>
              <a:defRPr/>
            </a:lvl1pPr>
          </a:lstStyle>
          <a:p>
            <a:fld id="{71DF7758-B3D9-46C1-8E74-1A8DD1A425B1}" type="slidenum">
              <a:rPr lang="en-GB" altLang="en-US"/>
              <a:pPr/>
              <a:t>‹#›</a:t>
            </a:fld>
            <a:endParaRPr lang="en-GB" altLang="en-US"/>
          </a:p>
        </p:txBody>
      </p:sp>
    </p:spTree>
    <p:extLst>
      <p:ext uri="{BB962C8B-B14F-4D97-AF65-F5344CB8AC3E}">
        <p14:creationId xmlns:p14="http://schemas.microsoft.com/office/powerpoint/2010/main" val="129314543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66"/>
            </a:gs>
            <a:gs pos="2000">
              <a:srgbClr val="FFFF66"/>
            </a:gs>
            <a:gs pos="99001">
              <a:srgbClr val="FFFF99"/>
            </a:gs>
            <a:gs pos="100000">
              <a:srgbClr val="CBD7EF"/>
            </a:gs>
          </a:gsLst>
          <a:lin ang="5400000"/>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2033F35B-88B3-4848-A6E4-6B039F3A08F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375D11D5-AC12-467E-A2B8-13E9232FCB5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CECC0DD6-B06A-4E63-B7B9-F37E2C101D0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40D33ABA-5E66-4837-9A29-CFB7F92718C1}" type="datetimeFigureOut">
              <a:rPr lang="en-GB" altLang="en-US"/>
              <a:pPr>
                <a:defRPr/>
              </a:pPr>
              <a:t>17/09/2020</a:t>
            </a:fld>
            <a:endParaRPr lang="en-GB" altLang="en-US"/>
          </a:p>
        </p:txBody>
      </p:sp>
      <p:sp>
        <p:nvSpPr>
          <p:cNvPr id="5" name="Footer Placeholder 4">
            <a:extLst>
              <a:ext uri="{FF2B5EF4-FFF2-40B4-BE49-F238E27FC236}">
                <a16:creationId xmlns="" xmlns:a16="http://schemas.microsoft.com/office/drawing/2014/main" id="{3D6FB77B-0A84-4436-A69C-B7BC662040E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GB"/>
          </a:p>
        </p:txBody>
      </p:sp>
      <p:sp>
        <p:nvSpPr>
          <p:cNvPr id="6" name="Slide Number Placeholder 5">
            <a:extLst>
              <a:ext uri="{FF2B5EF4-FFF2-40B4-BE49-F238E27FC236}">
                <a16:creationId xmlns="" xmlns:a16="http://schemas.microsoft.com/office/drawing/2014/main" id="{EFC99733-94FD-41B6-B0ED-095158A6FDD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8B20CBA-DB62-4C21-9A88-C3C406F1FCB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thletics.com/uk/" TargetMode="External"/><Relationship Id="rId2" Type="http://schemas.openxmlformats.org/officeDocument/2006/relationships/hyperlink" Target="https://westkirby-primary.eschools.co.uk/website/maths/183287" TargetMode="External"/><Relationship Id="rId1" Type="http://schemas.openxmlformats.org/officeDocument/2006/relationships/slideLayout" Target="../slideLayouts/slideLayout2.xml"/><Relationship Id="rId5" Type="http://schemas.openxmlformats.org/officeDocument/2006/relationships/hyperlink" Target="https://www.gov.uk/government/publications/national-curriculum-in-england-mathematics-programmes-of-study/national-curriculum-in-england-mathematics-programmes-of-study#year-6-programme-of-study" TargetMode="External"/><Relationship Id="rId4" Type="http://schemas.openxmlformats.org/officeDocument/2006/relationships/hyperlink" Target="https://www.gov.uk/government/publications/national-curriculum-in-england-mathematics-programmes-of-study/national-curriculum-in-england-mathematics-programmes-of-study#year-5-programme-of-stud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estkirby-primary.eschools.co.uk/website/spelling_within_the_curriculum/294281" TargetMode="External"/><Relationship Id="rId2" Type="http://schemas.openxmlformats.org/officeDocument/2006/relationships/hyperlink" Target="https://westkirby-primary.eschools.co.uk/cms_manage/edit_page/29428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 Id="rId5" Type="http://schemas.openxmlformats.org/officeDocument/2006/relationships/image" Target="../media/image23.tmp"/><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2ahUKEwj6mqrI44_dAhUDxxoKHarTAz0QjRx6BAgBEAU&amp;url=https://msr7.net/clock.html&amp;psig=AOvVaw1QnmAZiEd-AGMWAF1Hhr5b&amp;ust=153554671980345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national-curriculum-in-england-english-programmes-of-study/national-curriculum-in-england-english-programmes-of-study#upper-key-stage-2--years-5-and-6" TargetMode="External"/><Relationship Id="rId2" Type="http://schemas.openxmlformats.org/officeDocument/2006/relationships/hyperlink" Target="https://www.gov.uk/education/primary-curriculum-key-stage-2-tests-and-assessments" TargetMode="External"/><Relationship Id="rId1" Type="http://schemas.openxmlformats.org/officeDocument/2006/relationships/slideLayout" Target="../slideLayouts/slideLayout2.xml"/><Relationship Id="rId5" Type="http://schemas.openxmlformats.org/officeDocument/2006/relationships/hyperlink" Target="https://assets.publishing.service.gov.uk/government/uploads/system/uploads/attachment_data/file/239784/English_Appendix_1_-_Spelling.pdf" TargetMode="External"/><Relationship Id="rId4" Type="http://schemas.openxmlformats.org/officeDocument/2006/relationships/hyperlink" Target="https://westkirby-primary.eschools.co.uk/website/spelling_within_the_curriculum/294281"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335190/English_Appendix_2_-_Vocabulary_grammar_and_punctuatio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ov.uk/government/publications/national-curriculum-in-england-english-programmes-of-study/national-curriculum-in-england-english-programmes-of-study#upper-key-stage-2--years-5-and-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 xmlns:a16="http://schemas.microsoft.com/office/drawing/2014/main" id="{560D1337-D4C3-4CAC-A843-58AE4EB58D95}"/>
              </a:ext>
            </a:extLst>
          </p:cNvPr>
          <p:cNvSpPr>
            <a:spLocks noGrp="1"/>
          </p:cNvSpPr>
          <p:nvPr>
            <p:ph type="ctrTitle"/>
          </p:nvPr>
        </p:nvSpPr>
        <p:spPr>
          <a:xfrm>
            <a:off x="1079500" y="3357563"/>
            <a:ext cx="6985000" cy="935037"/>
          </a:xfrm>
        </p:spPr>
        <p:txBody>
          <a:bodyPr/>
          <a:lstStyle/>
          <a:p>
            <a:pPr eaLnBrk="1" hangingPunct="1"/>
            <a:r>
              <a:rPr lang="en-GB" altLang="en-US" sz="5400" b="1" u="sng">
                <a:solidFill>
                  <a:srgbClr val="0070C0"/>
                </a:solidFill>
                <a:latin typeface="Twinkl Cursive Looped" panose="02000000000000000000" pitchFamily="2" charset="0"/>
              </a:rPr>
              <a:t>‘Welcoming your children to Upper Key Stage 2’</a:t>
            </a:r>
          </a:p>
        </p:txBody>
      </p:sp>
      <p:pic>
        <p:nvPicPr>
          <p:cNvPr id="13315" name="Picture 1" descr="Screen Clipping">
            <a:extLst>
              <a:ext uri="{FF2B5EF4-FFF2-40B4-BE49-F238E27FC236}">
                <a16:creationId xmlns="" xmlns:a16="http://schemas.microsoft.com/office/drawing/2014/main" id="{D78D6033-EDD4-4101-853E-ADE89EEA41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6">
            <a:extLst>
              <a:ext uri="{FF2B5EF4-FFF2-40B4-BE49-F238E27FC236}">
                <a16:creationId xmlns="" xmlns:a16="http://schemas.microsoft.com/office/drawing/2014/main" id="{03D8A3E3-344D-4F84-8A5C-E8BE57FA141F}"/>
              </a:ext>
            </a:extLst>
          </p:cNvPr>
          <p:cNvSpPr>
            <a:spLocks noGrp="1"/>
          </p:cNvSpPr>
          <p:nvPr>
            <p:ph idx="1"/>
          </p:nvPr>
        </p:nvSpPr>
        <p:spPr>
          <a:xfrm>
            <a:off x="251520" y="1700808"/>
            <a:ext cx="8281987" cy="4348162"/>
          </a:xfrm>
        </p:spPr>
        <p:txBody>
          <a:bodyPr/>
          <a:lstStyle/>
          <a:p>
            <a:r>
              <a:rPr lang="en-GB" altLang="en-US" sz="2800" b="1" dirty="0">
                <a:latin typeface="Twinkl Cursive Looped" panose="02000000000000000000" pitchFamily="2" charset="0"/>
              </a:rPr>
              <a:t>Every child </a:t>
            </a:r>
            <a:r>
              <a:rPr lang="en-GB" altLang="en-US" sz="2800" dirty="0">
                <a:latin typeface="Twinkl Cursive Looped" panose="02000000000000000000" pitchFamily="2" charset="0"/>
              </a:rPr>
              <a:t>by the time they leave Year 4 is expected to know all of their </a:t>
            </a:r>
            <a:r>
              <a:rPr lang="en-GB" altLang="en-US" sz="2800" dirty="0">
                <a:latin typeface="Twinkl Cursive Looped" panose="02000000000000000000" pitchFamily="2" charset="0"/>
                <a:hlinkClick r:id="rId2"/>
              </a:rPr>
              <a:t>times tables </a:t>
            </a:r>
            <a:r>
              <a:rPr lang="en-GB" altLang="en-US" sz="2800" dirty="0">
                <a:latin typeface="Twinkl Cursive Looped" panose="02000000000000000000" pitchFamily="2" charset="0"/>
              </a:rPr>
              <a:t>up to 12 x 12. </a:t>
            </a:r>
          </a:p>
          <a:p>
            <a:r>
              <a:rPr lang="en-GB" altLang="en-US" sz="2800" dirty="0">
                <a:latin typeface="Twinkl Cursive Looped" panose="02000000000000000000" pitchFamily="2" charset="0"/>
              </a:rPr>
              <a:t>In UKS2 knowing your times tables is a </a:t>
            </a:r>
            <a:r>
              <a:rPr lang="en-GB" altLang="en-US" sz="2800" b="1" dirty="0">
                <a:latin typeface="Twinkl Cursive Looped" panose="02000000000000000000" pitchFamily="2" charset="0"/>
              </a:rPr>
              <a:t>non-negotiable</a:t>
            </a:r>
            <a:r>
              <a:rPr lang="en-GB" altLang="en-US" sz="2800" dirty="0">
                <a:latin typeface="Twinkl Cursive Looped" panose="02000000000000000000" pitchFamily="2" charset="0"/>
              </a:rPr>
              <a:t> as so much of our maths curriculum relies on children having a secure knowledge and quick recall of these number facts.</a:t>
            </a:r>
          </a:p>
          <a:p>
            <a:r>
              <a:rPr lang="en-GB" altLang="en-US" sz="2800" dirty="0">
                <a:latin typeface="Twinkl Cursive Looped" panose="02000000000000000000" pitchFamily="2" charset="0"/>
              </a:rPr>
              <a:t>Complete their </a:t>
            </a:r>
            <a:r>
              <a:rPr lang="en-GB" altLang="en-US" sz="2800" dirty="0">
                <a:latin typeface="Twinkl Cursive Looped" panose="02000000000000000000" pitchFamily="2" charset="0"/>
                <a:hlinkClick r:id="rId3"/>
              </a:rPr>
              <a:t>Mathletics </a:t>
            </a:r>
            <a:r>
              <a:rPr lang="en-GB" altLang="en-US" sz="2800" dirty="0">
                <a:latin typeface="Twinkl Cursive Looped" panose="02000000000000000000" pitchFamily="2" charset="0"/>
              </a:rPr>
              <a:t>tasks each week.</a:t>
            </a:r>
          </a:p>
          <a:p>
            <a:r>
              <a:rPr lang="en-GB" altLang="en-US" sz="1200" dirty="0">
                <a:latin typeface="Twinkl Cursive Looped" panose="02000000000000000000" pitchFamily="2" charset="0"/>
                <a:hlinkClick r:id="rId4"/>
              </a:rPr>
              <a:t>https://www.gov.uk/government/publications/national-curriculum-in-england-mathematics-programmes-of-study/national-curriculum-in-england-mathematics-programmes-of-study#year-5-programme-of-study</a:t>
            </a:r>
            <a:endParaRPr lang="en-GB" altLang="en-US" sz="1200" dirty="0">
              <a:latin typeface="Twinkl Cursive Looped" panose="02000000000000000000" pitchFamily="2" charset="0"/>
            </a:endParaRPr>
          </a:p>
          <a:p>
            <a:pPr marL="0" indent="0">
              <a:buNone/>
            </a:pPr>
            <a:endParaRPr lang="en-GB" altLang="en-US" sz="1200" dirty="0">
              <a:latin typeface="Twinkl Cursive Looped" panose="02000000000000000000" pitchFamily="2" charset="0"/>
            </a:endParaRPr>
          </a:p>
          <a:p>
            <a:r>
              <a:rPr lang="en-GB" altLang="en-US" sz="1200" dirty="0">
                <a:latin typeface="Twinkl Cursive Looped" panose="02000000000000000000" pitchFamily="2" charset="0"/>
                <a:hlinkClick r:id="rId5"/>
              </a:rPr>
              <a:t>https://www.gov.uk/government/publications/national-curriculum-in-england-mathematics-programmes-of-study/national-curriculum-in-england-mathematics-programmes-of-study#year-6-programme-of-study</a:t>
            </a:r>
            <a:endParaRPr lang="en-GB" altLang="en-US" sz="1200" dirty="0">
              <a:latin typeface="Twinkl Cursive Looped" panose="02000000000000000000" pitchFamily="2" charset="0"/>
            </a:endParaRPr>
          </a:p>
          <a:p>
            <a:endParaRPr lang="en-GB" altLang="en-US" sz="1800" dirty="0"/>
          </a:p>
        </p:txBody>
      </p:sp>
      <p:sp>
        <p:nvSpPr>
          <p:cNvPr id="19459" name="Title 1">
            <a:extLst>
              <a:ext uri="{FF2B5EF4-FFF2-40B4-BE49-F238E27FC236}">
                <a16:creationId xmlns="" xmlns:a16="http://schemas.microsoft.com/office/drawing/2014/main" id="{FEB05CC7-B844-4A3F-B031-B2CAA8136C74}"/>
              </a:ext>
            </a:extLst>
          </p:cNvPr>
          <p:cNvSpPr txBox="1">
            <a:spLocks/>
          </p:cNvSpPr>
          <p:nvPr/>
        </p:nvSpPr>
        <p:spPr bwMode="auto">
          <a:xfrm>
            <a:off x="179388" y="404813"/>
            <a:ext cx="86407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5400" b="1" u="sng">
                <a:solidFill>
                  <a:srgbClr val="0070C0"/>
                </a:solidFill>
                <a:latin typeface="Twinkl Cursive Looped" panose="02000000000000000000" pitchFamily="2" charset="0"/>
              </a:rPr>
              <a:t>Expectations  in Maths</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 xmlns:a16="http://schemas.microsoft.com/office/drawing/2014/main" id="{E6CA994B-6035-412F-BECC-5B2EE22D66F2}"/>
              </a:ext>
            </a:extLst>
          </p:cNvPr>
          <p:cNvSpPr>
            <a:spLocks noGrp="1"/>
          </p:cNvSpPr>
          <p:nvPr>
            <p:ph type="ctrTitle"/>
          </p:nvPr>
        </p:nvSpPr>
        <p:spPr>
          <a:xfrm>
            <a:off x="250825" y="4724400"/>
            <a:ext cx="8642350" cy="1225550"/>
          </a:xfrm>
        </p:spPr>
        <p:txBody>
          <a:bodyPr/>
          <a:lstStyle/>
          <a:p>
            <a:pPr eaLnBrk="1" hangingPunct="1"/>
            <a:r>
              <a:rPr lang="en-GB" altLang="en-US" sz="6000" b="1" u="sng" dirty="0">
                <a:solidFill>
                  <a:srgbClr val="0070C0"/>
                </a:solidFill>
                <a:latin typeface="Twinkl Cursive Looped" panose="02000000000000000000" pitchFamily="2" charset="0"/>
              </a:rPr>
              <a:t>‘Topic Webs , Home Learning &amp; Learning Mats’</a:t>
            </a:r>
          </a:p>
        </p:txBody>
      </p:sp>
      <p:sp>
        <p:nvSpPr>
          <p:cNvPr id="20483" name="Rectangle 6">
            <a:extLst>
              <a:ext uri="{FF2B5EF4-FFF2-40B4-BE49-F238E27FC236}">
                <a16:creationId xmlns="" xmlns:a16="http://schemas.microsoft.com/office/drawing/2014/main" id="{577A2D3D-0565-4CDB-BED3-E6594F2D9D67}"/>
              </a:ext>
            </a:extLst>
          </p:cNvPr>
          <p:cNvSpPr>
            <a:spLocks noChangeArrowheads="1"/>
          </p:cNvSpPr>
          <p:nvPr/>
        </p:nvSpPr>
        <p:spPr bwMode="auto">
          <a:xfrm>
            <a:off x="827088" y="2054225"/>
            <a:ext cx="77041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3600" b="1">
                <a:latin typeface="Twinkl Cursive Looped" panose="02000000000000000000" pitchFamily="2" charset="0"/>
              </a:rPr>
              <a:t>-</a:t>
            </a:r>
            <a:r>
              <a:rPr lang="en-GB" altLang="en-US" sz="3600">
                <a:latin typeface="Twinkl Cursive Looped" panose="02000000000000000000" pitchFamily="2" charset="0"/>
              </a:rPr>
              <a:t>working  in partnership with you to ensure that all of our pupils enjoy learning and are curious. </a:t>
            </a:r>
          </a:p>
        </p:txBody>
      </p:sp>
      <p:pic>
        <p:nvPicPr>
          <p:cNvPr id="20484" name="Picture 1" descr="Screen Clipping">
            <a:extLst>
              <a:ext uri="{FF2B5EF4-FFF2-40B4-BE49-F238E27FC236}">
                <a16:creationId xmlns="" xmlns:a16="http://schemas.microsoft.com/office/drawing/2014/main" id="{95565AA6-C3C6-426F-BD9D-39C1143F5D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a:extLst>
              <a:ext uri="{FF2B5EF4-FFF2-40B4-BE49-F238E27FC236}">
                <a16:creationId xmlns="" xmlns:a16="http://schemas.microsoft.com/office/drawing/2014/main" id="{E1C7351A-8D19-4321-BAC6-8426F1F4E84A}"/>
              </a:ext>
            </a:extLst>
          </p:cNvPr>
          <p:cNvSpPr>
            <a:spLocks noGrp="1"/>
          </p:cNvSpPr>
          <p:nvPr>
            <p:ph type="title"/>
          </p:nvPr>
        </p:nvSpPr>
        <p:spPr>
          <a:xfrm>
            <a:off x="468313" y="260350"/>
            <a:ext cx="8280400" cy="1143000"/>
          </a:xfrm>
        </p:spPr>
        <p:txBody>
          <a:bodyPr/>
          <a:lstStyle/>
          <a:p>
            <a:pPr eaLnBrk="1" hangingPunct="1"/>
            <a:r>
              <a:rPr lang="en-GB" altLang="en-US" sz="5400" b="1">
                <a:solidFill>
                  <a:srgbClr val="0070C0"/>
                </a:solidFill>
                <a:latin typeface="Twinkl Cursive Looped" panose="02000000000000000000" pitchFamily="2" charset="0"/>
              </a:rPr>
              <a:t>Navigating our Website</a:t>
            </a:r>
            <a:endParaRPr lang="en-GB" altLang="en-US" sz="6000" i="1">
              <a:solidFill>
                <a:srgbClr val="0070C0"/>
              </a:solidFill>
              <a:latin typeface="Twinkl Cursive Looped" panose="02000000000000000000" pitchFamily="2" charset="0"/>
            </a:endParaRPr>
          </a:p>
        </p:txBody>
      </p:sp>
      <p:sp>
        <p:nvSpPr>
          <p:cNvPr id="21507" name="Rectangle 3">
            <a:extLst>
              <a:ext uri="{FF2B5EF4-FFF2-40B4-BE49-F238E27FC236}">
                <a16:creationId xmlns="" xmlns:a16="http://schemas.microsoft.com/office/drawing/2014/main" id="{0576E9B0-7106-4E58-865C-E242B6E8CC66}"/>
              </a:ext>
            </a:extLst>
          </p:cNvPr>
          <p:cNvSpPr>
            <a:spLocks noChangeArrowheads="1"/>
          </p:cNvSpPr>
          <p:nvPr/>
        </p:nvSpPr>
        <p:spPr bwMode="auto">
          <a:xfrm>
            <a:off x="320675" y="1557338"/>
            <a:ext cx="84963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800">
                <a:latin typeface="Twinkl Cursive Looped" panose="02000000000000000000" pitchFamily="2" charset="0"/>
              </a:rPr>
              <a:t>Since September 2014, we have been posting all of our Topic Webs &amp; Home Learning tasks on our school website. At the beginning of each half term, you can see a copy of the Topic Web for UKS2. </a:t>
            </a:r>
            <a:r>
              <a:rPr lang="en-GB" altLang="en-US" sz="2800" b="1">
                <a:solidFill>
                  <a:srgbClr val="0070C0"/>
                </a:solidFill>
                <a:latin typeface="Twinkl Cursive Looped" panose="02000000000000000000" pitchFamily="2" charset="0"/>
              </a:rPr>
              <a:t>From the Home page click the ‘Curriculum’ tab </a:t>
            </a:r>
            <a:endParaRPr lang="en-US" altLang="en-US" sz="2800" b="1">
              <a:solidFill>
                <a:srgbClr val="0070C0"/>
              </a:solidFill>
              <a:latin typeface="Twinkl Cursive Looped" panose="02000000000000000000" pitchFamily="2" charset="0"/>
            </a:endParaRPr>
          </a:p>
        </p:txBody>
      </p:sp>
      <p:pic>
        <p:nvPicPr>
          <p:cNvPr id="5" name="Picture 4" descr="A screenshot of a cell phone&#10;&#10;Description automatically generated">
            <a:extLst>
              <a:ext uri="{FF2B5EF4-FFF2-40B4-BE49-F238E27FC236}">
                <a16:creationId xmlns="" xmlns:a16="http://schemas.microsoft.com/office/drawing/2014/main" id="{02D11FF5-1160-49F7-9BA7-E836A97AA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13" y="4265040"/>
            <a:ext cx="7596336" cy="2316732"/>
          </a:xfrm>
          <a:prstGeom prst="rect">
            <a:avLst/>
          </a:prstGeom>
        </p:spPr>
      </p:pic>
      <p:cxnSp>
        <p:nvCxnSpPr>
          <p:cNvPr id="8" name="Straight Arrow Connector 7">
            <a:extLst>
              <a:ext uri="{FF2B5EF4-FFF2-40B4-BE49-F238E27FC236}">
                <a16:creationId xmlns="" xmlns:a16="http://schemas.microsoft.com/office/drawing/2014/main" id="{D7373970-73A0-4EFA-830F-0C0E7B461715}"/>
              </a:ext>
            </a:extLst>
          </p:cNvPr>
          <p:cNvCxnSpPr/>
          <p:nvPr/>
        </p:nvCxnSpPr>
        <p:spPr>
          <a:xfrm flipH="1">
            <a:off x="5652120" y="3649662"/>
            <a:ext cx="360363" cy="20018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Screen Clipping">
            <a:extLst>
              <a:ext uri="{FF2B5EF4-FFF2-40B4-BE49-F238E27FC236}">
                <a16:creationId xmlns="" xmlns:a16="http://schemas.microsoft.com/office/drawing/2014/main" id="{CFEE8B43-1606-4A4A-BE12-3C1F339B4F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213" y="836613"/>
            <a:ext cx="49720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 xmlns:a16="http://schemas.microsoft.com/office/drawing/2014/main" id="{460CE039-2EE1-470B-BD19-F8724DB82F19}"/>
              </a:ext>
            </a:extLst>
          </p:cNvPr>
          <p:cNvCxnSpPr/>
          <p:nvPr/>
        </p:nvCxnSpPr>
        <p:spPr>
          <a:xfrm flipH="1">
            <a:off x="1116013" y="1916113"/>
            <a:ext cx="3382962" cy="13668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532" name="Picture 5" descr="Screen Clipping">
            <a:extLst>
              <a:ext uri="{FF2B5EF4-FFF2-40B4-BE49-F238E27FC236}">
                <a16:creationId xmlns="" xmlns:a16="http://schemas.microsoft.com/office/drawing/2014/main" id="{15CD78CC-C41C-4993-BEDE-0D31BB99CD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292600"/>
            <a:ext cx="3921125"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 xmlns:a16="http://schemas.microsoft.com/office/drawing/2014/main" id="{791B4A23-1425-4B35-ACD9-98CE76CA146D}"/>
              </a:ext>
            </a:extLst>
          </p:cNvPr>
          <p:cNvCxnSpPr/>
          <p:nvPr/>
        </p:nvCxnSpPr>
        <p:spPr>
          <a:xfrm>
            <a:off x="1258888" y="3387725"/>
            <a:ext cx="1403350" cy="17700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 xmlns:a16="http://schemas.microsoft.com/office/drawing/2014/main" id="{3BE3A664-FD87-463F-81EC-D73D963598C0}"/>
              </a:ext>
            </a:extLst>
          </p:cNvPr>
          <p:cNvSpPr/>
          <p:nvPr/>
        </p:nvSpPr>
        <p:spPr>
          <a:xfrm>
            <a:off x="4725988" y="1773238"/>
            <a:ext cx="4176712" cy="3970337"/>
          </a:xfrm>
          <a:prstGeom prst="rect">
            <a:avLst/>
          </a:prstGeom>
          <a:solidFill>
            <a:schemeClr val="accent5">
              <a:lumMod val="40000"/>
              <a:lumOff val="60000"/>
            </a:schemeClr>
          </a:solidFill>
          <a:ln>
            <a:solidFill>
              <a:schemeClr val="tx1"/>
            </a:solid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altLang="en-US" sz="2800">
                <a:latin typeface="Twinkl Cursive Looped" pitchFamily="2" charset="0"/>
              </a:rPr>
              <a:t>From here you can select your child’s key stage to download a copy of the current topic web.</a:t>
            </a:r>
          </a:p>
          <a:p>
            <a:pPr eaLnBrk="1" hangingPunct="1">
              <a:defRPr/>
            </a:pPr>
            <a:r>
              <a:rPr lang="en-GB" altLang="en-US" sz="2800">
                <a:latin typeface="Twinkl Cursive Looped" pitchFamily="2" charset="0"/>
              </a:rPr>
              <a:t>Here you will also find other information about the structure of the curriculum here at West Kirby Primary School.</a:t>
            </a:r>
            <a:endParaRPr lang="en-US" altLang="en-US" sz="2800" b="1">
              <a:solidFill>
                <a:srgbClr val="0070C0"/>
              </a:solidFill>
              <a:latin typeface="Twinkl Cursive Looped"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 xmlns:a16="http://schemas.microsoft.com/office/drawing/2014/main" id="{C9D70B37-7E55-4A84-807C-47EB709A7B34}"/>
              </a:ext>
            </a:extLst>
          </p:cNvPr>
          <p:cNvSpPr txBox="1">
            <a:spLocks/>
          </p:cNvSpPr>
          <p:nvPr/>
        </p:nvSpPr>
        <p:spPr bwMode="auto">
          <a:xfrm>
            <a:off x="-107950" y="22225"/>
            <a:ext cx="36401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5400" b="1">
                <a:solidFill>
                  <a:srgbClr val="0070C0"/>
                </a:solidFill>
                <a:latin typeface="Twinkl Cursive Looped" panose="02000000000000000000" pitchFamily="2" charset="0"/>
              </a:rPr>
              <a:t>Topic Web</a:t>
            </a:r>
            <a:endParaRPr lang="en-GB" altLang="en-US" sz="6000" i="1">
              <a:solidFill>
                <a:srgbClr val="0070C0"/>
              </a:solidFill>
              <a:latin typeface="Twinkl Cursive Looped" panose="02000000000000000000" pitchFamily="2" charset="0"/>
            </a:endParaRPr>
          </a:p>
        </p:txBody>
      </p:sp>
      <p:sp>
        <p:nvSpPr>
          <p:cNvPr id="4" name="Rectangle 3">
            <a:extLst>
              <a:ext uri="{FF2B5EF4-FFF2-40B4-BE49-F238E27FC236}">
                <a16:creationId xmlns="" xmlns:a16="http://schemas.microsoft.com/office/drawing/2014/main" id="{1DF7EAAA-01B6-4F45-9018-A6F4BCF1E8C7}"/>
              </a:ext>
            </a:extLst>
          </p:cNvPr>
          <p:cNvSpPr/>
          <p:nvPr/>
        </p:nvSpPr>
        <p:spPr>
          <a:xfrm>
            <a:off x="236538" y="1193800"/>
            <a:ext cx="3255342" cy="4893647"/>
          </a:xfrm>
          <a:prstGeom prst="rect">
            <a:avLst/>
          </a:prstGeom>
          <a:solidFill>
            <a:schemeClr val="accent5">
              <a:lumMod val="40000"/>
              <a:lumOff val="60000"/>
            </a:schemeClr>
          </a:solidFill>
          <a:ln>
            <a:solidFill>
              <a:schemeClr val="tx1"/>
            </a:solidFill>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altLang="en-US" dirty="0">
                <a:latin typeface="Twinkl Cursive Looped" pitchFamily="2" charset="0"/>
              </a:rPr>
              <a:t>This also shows any planned school trips. Unfortunately, at the moment due to Government guidance and Covid-19  any trips are as yet to be confirmed. This includes the Y6 Residential to Anglesey and </a:t>
            </a:r>
            <a:r>
              <a:rPr lang="en-GB" altLang="en-US" dirty="0" err="1">
                <a:latin typeface="Twinkl Cursive Looped" pitchFamily="2" charset="0"/>
              </a:rPr>
              <a:t>Bikeability</a:t>
            </a:r>
            <a:r>
              <a:rPr lang="en-GB" altLang="en-US" dirty="0">
                <a:latin typeface="Twinkl Cursive Looped" pitchFamily="2" charset="0"/>
              </a:rPr>
              <a:t>,  Beach Day and Water sports for Y5</a:t>
            </a:r>
            <a:r>
              <a:rPr lang="en-GB" altLang="en-US" sz="2000" dirty="0">
                <a:latin typeface="Twinkl Cursive Looped" pitchFamily="2" charset="0"/>
              </a:rPr>
              <a:t>.</a:t>
            </a:r>
            <a:endParaRPr lang="en-US" altLang="en-US" sz="2000" b="1" dirty="0">
              <a:solidFill>
                <a:srgbClr val="0070C0"/>
              </a:solidFill>
              <a:latin typeface="Twinkl Cursive Looped" pitchFamily="2" charset="0"/>
            </a:endParaRPr>
          </a:p>
        </p:txBody>
      </p:sp>
      <p:pic>
        <p:nvPicPr>
          <p:cNvPr id="5" name="Picture 4" descr="A screenshot of a social media post&#10;&#10;Description automatically generated">
            <a:extLst>
              <a:ext uri="{FF2B5EF4-FFF2-40B4-BE49-F238E27FC236}">
                <a16:creationId xmlns="" xmlns:a16="http://schemas.microsoft.com/office/drawing/2014/main" id="{FA332889-6862-4CED-91E1-4D531398E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291" y="2060848"/>
            <a:ext cx="5139171" cy="3701049"/>
          </a:xfrm>
          <a:prstGeom prst="rect">
            <a:avLst/>
          </a:prstGeom>
          <a:ln w="38100">
            <a:solidFill>
              <a:schemeClr val="tx1"/>
            </a:solidFill>
          </a:ln>
        </p:spPr>
      </p:pic>
    </p:spTree>
    <p:extLst>
      <p:ext uri="{BB962C8B-B14F-4D97-AF65-F5344CB8AC3E}">
        <p14:creationId xmlns:p14="http://schemas.microsoft.com/office/powerpoint/2010/main" val="2362351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548680"/>
            <a:ext cx="6125430" cy="4420217"/>
          </a:xfrm>
          <a:prstGeom prst="rect">
            <a:avLst/>
          </a:prstGeom>
          <a:ln w="28575">
            <a:solidFill>
              <a:schemeClr val="tx1"/>
            </a:solidFill>
          </a:ln>
        </p:spPr>
      </p:pic>
      <p:sp>
        <p:nvSpPr>
          <p:cNvPr id="5" name="Rectangle 4"/>
          <p:cNvSpPr/>
          <p:nvPr/>
        </p:nvSpPr>
        <p:spPr>
          <a:xfrm>
            <a:off x="266700" y="4076700"/>
            <a:ext cx="3368675" cy="1815882"/>
          </a:xfrm>
          <a:prstGeom prst="rect">
            <a:avLst/>
          </a:prstGeom>
          <a:solidFill>
            <a:schemeClr val="accent5">
              <a:lumMod val="40000"/>
              <a:lumOff val="60000"/>
            </a:schemeClr>
          </a:solidFill>
          <a:ln>
            <a:solidFill>
              <a:schemeClr val="tx1"/>
            </a:solidFill>
          </a:ln>
        </p:spPr>
        <p:txBody>
          <a:bodyPr>
            <a:spAutoFit/>
          </a:bodyPr>
          <a:lstStyle/>
          <a:p>
            <a:pPr>
              <a:defRPr/>
            </a:pPr>
            <a:r>
              <a:rPr lang="en-GB" sz="2800" dirty="0">
                <a:latin typeface="Twinkl Cursive Looped" pitchFamily="2" charset="0"/>
                <a:ea typeface="+mn-ea"/>
                <a:cs typeface="+mn-cs"/>
              </a:rPr>
              <a:t>Upper Key Stage 2 Learning Mat, which the children will use in school.</a:t>
            </a:r>
            <a:endParaRPr lang="en-US" sz="2800" b="1" dirty="0">
              <a:solidFill>
                <a:srgbClr val="0070C0"/>
              </a:solidFill>
              <a:latin typeface="Twinkl Cursive Looped" pitchFamily="2" charset="0"/>
              <a:ea typeface="+mn-ea"/>
              <a:cs typeface="+mn-cs"/>
            </a:endParaRPr>
          </a:p>
        </p:txBody>
      </p:sp>
    </p:spTree>
    <p:extLst>
      <p:ext uri="{BB962C8B-B14F-4D97-AF65-F5344CB8AC3E}">
        <p14:creationId xmlns:p14="http://schemas.microsoft.com/office/powerpoint/2010/main" val="36621744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 xmlns:a16="http://schemas.microsoft.com/office/drawing/2014/main" id="{3310A09E-64CF-4161-A61B-4ECE7CFBE545}"/>
              </a:ext>
            </a:extLst>
          </p:cNvPr>
          <p:cNvSpPr>
            <a:spLocks noGrp="1"/>
          </p:cNvSpPr>
          <p:nvPr>
            <p:ph type="title"/>
          </p:nvPr>
        </p:nvSpPr>
        <p:spPr>
          <a:xfrm>
            <a:off x="-746943" y="260648"/>
            <a:ext cx="10225136" cy="863600"/>
          </a:xfrm>
        </p:spPr>
        <p:txBody>
          <a:bodyPr/>
          <a:lstStyle/>
          <a:p>
            <a:pPr eaLnBrk="1" hangingPunct="1"/>
            <a:r>
              <a:rPr lang="en-US" altLang="en-US" sz="4000" b="1" dirty="0">
                <a:solidFill>
                  <a:srgbClr val="002060"/>
                </a:solidFill>
                <a:latin typeface="Twinkl Cursive Looped" panose="02000000000000000000" pitchFamily="2" charset="0"/>
              </a:rPr>
              <a:t>UKS2 Topics 2020-2021</a:t>
            </a:r>
          </a:p>
        </p:txBody>
      </p:sp>
      <p:sp>
        <p:nvSpPr>
          <p:cNvPr id="24579" name="Content Placeholder 1">
            <a:extLst>
              <a:ext uri="{FF2B5EF4-FFF2-40B4-BE49-F238E27FC236}">
                <a16:creationId xmlns="" xmlns:a16="http://schemas.microsoft.com/office/drawing/2014/main" id="{AB585D7B-7933-4E70-9DFD-A5E740957367}"/>
              </a:ext>
            </a:extLst>
          </p:cNvPr>
          <p:cNvSpPr>
            <a:spLocks noGrp="1"/>
          </p:cNvSpPr>
          <p:nvPr>
            <p:ph idx="1"/>
          </p:nvPr>
        </p:nvSpPr>
        <p:spPr>
          <a:xfrm>
            <a:off x="250825" y="1134459"/>
            <a:ext cx="8229600" cy="4525962"/>
          </a:xfrm>
        </p:spPr>
        <p:txBody>
          <a:bodyPr/>
          <a:lstStyle/>
          <a:p>
            <a:pPr marL="109538" indent="0" eaLnBrk="1" hangingPunct="1"/>
            <a:r>
              <a:rPr lang="en-US" altLang="en-US" dirty="0">
                <a:solidFill>
                  <a:srgbClr val="FF0000"/>
                </a:solidFill>
                <a:latin typeface="Twinkl Cursive Looped" panose="02000000000000000000" pitchFamily="2" charset="0"/>
              </a:rPr>
              <a:t>Autumn Term 1– World War 2</a:t>
            </a:r>
          </a:p>
          <a:p>
            <a:pPr marL="109538" indent="0" eaLnBrk="1" hangingPunct="1"/>
            <a:r>
              <a:rPr lang="en-US" altLang="en-US" dirty="0">
                <a:solidFill>
                  <a:srgbClr val="FF0000"/>
                </a:solidFill>
                <a:latin typeface="Twinkl Cursive Looped" panose="02000000000000000000" pitchFamily="2" charset="0"/>
              </a:rPr>
              <a:t>Autumn Term 2 – Romans &amp; Anglo Saxons</a:t>
            </a:r>
          </a:p>
          <a:p>
            <a:pPr marL="109538" indent="0" eaLnBrk="1" hangingPunct="1">
              <a:buFont typeface="Wingdings 2" panose="05020102010507070707" pitchFamily="18" charset="2"/>
              <a:buNone/>
            </a:pPr>
            <a:endParaRPr lang="en-US" altLang="en-US" sz="1200" dirty="0">
              <a:latin typeface="Twinkl Cursive Looped" panose="02000000000000000000" pitchFamily="2" charset="0"/>
            </a:endParaRPr>
          </a:p>
          <a:p>
            <a:pPr marL="109538" indent="0" eaLnBrk="1" hangingPunct="1"/>
            <a:r>
              <a:rPr lang="en-US" altLang="en-US" dirty="0">
                <a:solidFill>
                  <a:srgbClr val="002060"/>
                </a:solidFill>
                <a:latin typeface="Twinkl Cursive Looped" panose="02000000000000000000" pitchFamily="2" charset="0"/>
              </a:rPr>
              <a:t>Spring Term  1– </a:t>
            </a:r>
            <a:r>
              <a:rPr lang="en-GB" altLang="en-US" dirty="0">
                <a:solidFill>
                  <a:srgbClr val="002060"/>
                </a:solidFill>
                <a:latin typeface="Twinkl Cursive Looped" panose="02000000000000000000" pitchFamily="2" charset="0"/>
              </a:rPr>
              <a:t>Picts, Scots &amp; Vikings</a:t>
            </a:r>
          </a:p>
          <a:p>
            <a:pPr marL="109538" indent="0" eaLnBrk="1" hangingPunct="1"/>
            <a:r>
              <a:rPr lang="en-GB" altLang="en-US" dirty="0">
                <a:solidFill>
                  <a:srgbClr val="002060"/>
                </a:solidFill>
                <a:latin typeface="Twinkl Cursive Looped" panose="02000000000000000000" pitchFamily="2" charset="0"/>
              </a:rPr>
              <a:t>Spring Term 2 – Exploring Scandinavia</a:t>
            </a:r>
          </a:p>
          <a:p>
            <a:pPr marL="109538" indent="0" eaLnBrk="1" hangingPunct="1">
              <a:buFont typeface="Wingdings 3" panose="05040102010807070707" pitchFamily="18" charset="2"/>
              <a:buNone/>
            </a:pPr>
            <a:endParaRPr lang="en-US" altLang="en-US" sz="1200" dirty="0">
              <a:latin typeface="Twinkl Cursive Looped" panose="02000000000000000000" pitchFamily="2" charset="0"/>
            </a:endParaRPr>
          </a:p>
          <a:p>
            <a:pPr marL="109538" indent="0" eaLnBrk="1" hangingPunct="1"/>
            <a:r>
              <a:rPr lang="en-US" altLang="en-US" dirty="0">
                <a:solidFill>
                  <a:srgbClr val="7030A0"/>
                </a:solidFill>
                <a:latin typeface="Twinkl Cursive Looped" panose="02000000000000000000" pitchFamily="2" charset="0"/>
              </a:rPr>
              <a:t>Summer Term 1– My Liverpool Home</a:t>
            </a:r>
          </a:p>
          <a:p>
            <a:pPr marL="109538" indent="0" eaLnBrk="1" hangingPunct="1"/>
            <a:r>
              <a:rPr lang="en-US" altLang="en-US" dirty="0">
                <a:solidFill>
                  <a:srgbClr val="7030A0"/>
                </a:solidFill>
                <a:latin typeface="Twinkl Cursive Looped" panose="02000000000000000000" pitchFamily="2" charset="0"/>
              </a:rPr>
              <a:t>Summer Term 2 – Why Choose </a:t>
            </a:r>
            <a:r>
              <a:rPr lang="en-US" altLang="en-US" dirty="0" err="1">
                <a:solidFill>
                  <a:srgbClr val="7030A0"/>
                </a:solidFill>
                <a:latin typeface="Twinkl Cursive Looped" panose="02000000000000000000" pitchFamily="2" charset="0"/>
              </a:rPr>
              <a:t>Wirral</a:t>
            </a:r>
            <a:r>
              <a:rPr lang="en-US" altLang="en-US" dirty="0">
                <a:solidFill>
                  <a:srgbClr val="7030A0"/>
                </a:solidFill>
                <a:latin typeface="Twinkl Cursive Looped" panose="02000000000000000000" pitchFamily="2" charset="0"/>
              </a:rPr>
              <a:t>?</a:t>
            </a:r>
          </a:p>
          <a:p>
            <a:pPr marL="109538" indent="0" eaLnBrk="1" hangingPunct="1"/>
            <a:endParaRPr lang="en-US" altLang="en-US" dirty="0">
              <a:solidFill>
                <a:srgbClr val="7030A0"/>
              </a:solidFill>
              <a:latin typeface="Twinkl Cursive Looped" panose="02000000000000000000" pitchFamily="2" charset="0"/>
            </a:endParaRPr>
          </a:p>
          <a:p>
            <a:pPr marL="109538" indent="0" eaLnBrk="1" hangingPunct="1">
              <a:buNone/>
            </a:pPr>
            <a:endParaRPr lang="en-US" altLang="en-US" dirty="0"/>
          </a:p>
          <a:p>
            <a:pPr marL="109538" indent="0" eaLnBrk="1" hangingPunct="1">
              <a:buFont typeface="Wingdings 3" panose="05040102010807070707" pitchFamily="18" charset="2"/>
              <a:buNone/>
            </a:pPr>
            <a:endParaRPr lang="en-US" altLang="en-US" dirty="0"/>
          </a:p>
          <a:p>
            <a:pPr marL="109538" indent="0" eaLnBrk="1" hangingPunct="1"/>
            <a:endParaRPr lang="en-US" altLang="en-US" dirty="0"/>
          </a:p>
        </p:txBody>
      </p:sp>
      <p:sp>
        <p:nvSpPr>
          <p:cNvPr id="3" name="TextBox 2">
            <a:extLst>
              <a:ext uri="{FF2B5EF4-FFF2-40B4-BE49-F238E27FC236}">
                <a16:creationId xmlns="" xmlns:a16="http://schemas.microsoft.com/office/drawing/2014/main" id="{F3E31BD1-CAA6-4EDA-B886-88776603D0C8}"/>
              </a:ext>
            </a:extLst>
          </p:cNvPr>
          <p:cNvSpPr txBox="1"/>
          <p:nvPr/>
        </p:nvSpPr>
        <p:spPr>
          <a:xfrm>
            <a:off x="250825" y="5273913"/>
            <a:ext cx="8642350" cy="1323439"/>
          </a:xfrm>
          <a:prstGeom prst="rect">
            <a:avLst/>
          </a:prstGeom>
          <a:solidFill>
            <a:srgbClr val="FFFF00"/>
          </a:solidFill>
          <a:ln>
            <a:solidFill>
              <a:schemeClr val="tx1"/>
            </a:solidFill>
          </a:ln>
        </p:spPr>
        <p:txBody>
          <a:bodyPr wrap="square" rtlCol="0">
            <a:spAutoFit/>
          </a:bodyPr>
          <a:lstStyle/>
          <a:p>
            <a:r>
              <a:rPr lang="en-US" sz="2000" dirty="0">
                <a:latin typeface="Twinkl Cursive Looped" panose="02000000000000000000" pitchFamily="2" charset="0"/>
              </a:rPr>
              <a:t>English and different subjects are linked together to support the development of the children’s learning.</a:t>
            </a:r>
          </a:p>
          <a:p>
            <a:r>
              <a:rPr lang="en-US" sz="2000" dirty="0">
                <a:latin typeface="Twinkl Cursive Looped" panose="02000000000000000000" pitchFamily="2" charset="0"/>
              </a:rPr>
              <a:t>Computing is also used to develop the themes, but we also include teaching Internet Safety.</a:t>
            </a:r>
            <a:endParaRPr lang="en-GB" sz="2000" dirty="0">
              <a:effectLst/>
              <a:latin typeface="Twinkl Cursive Looped" panose="02000000000000000000" pitchFamily="2"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1">
            <a:extLst>
              <a:ext uri="{FF2B5EF4-FFF2-40B4-BE49-F238E27FC236}">
                <a16:creationId xmlns="" xmlns:a16="http://schemas.microsoft.com/office/drawing/2014/main" id="{B764E045-B1B3-4033-984F-1851A69419B5}"/>
              </a:ext>
            </a:extLst>
          </p:cNvPr>
          <p:cNvSpPr>
            <a:spLocks noGrp="1"/>
          </p:cNvSpPr>
          <p:nvPr>
            <p:ph type="title"/>
          </p:nvPr>
        </p:nvSpPr>
        <p:spPr>
          <a:xfrm>
            <a:off x="468313" y="260350"/>
            <a:ext cx="8280400" cy="1143000"/>
          </a:xfrm>
        </p:spPr>
        <p:txBody>
          <a:bodyPr/>
          <a:lstStyle/>
          <a:p>
            <a:pPr eaLnBrk="1" hangingPunct="1"/>
            <a:r>
              <a:rPr lang="en-GB" altLang="en-US" sz="5400" b="1">
                <a:solidFill>
                  <a:srgbClr val="0070C0"/>
                </a:solidFill>
                <a:latin typeface="Twinkl Cursive Looped" panose="02000000000000000000" pitchFamily="2" charset="0"/>
              </a:rPr>
              <a:t>Navigating our Website</a:t>
            </a:r>
            <a:endParaRPr lang="en-GB" altLang="en-US" sz="6000" i="1">
              <a:solidFill>
                <a:srgbClr val="0070C0"/>
              </a:solidFill>
              <a:latin typeface="Twinkl Cursive Looped" panose="02000000000000000000" pitchFamily="2" charset="0"/>
            </a:endParaRPr>
          </a:p>
        </p:txBody>
      </p:sp>
      <p:sp>
        <p:nvSpPr>
          <p:cNvPr id="25603" name="Rectangle 3">
            <a:extLst>
              <a:ext uri="{FF2B5EF4-FFF2-40B4-BE49-F238E27FC236}">
                <a16:creationId xmlns="" xmlns:a16="http://schemas.microsoft.com/office/drawing/2014/main" id="{FE50EAC8-10EB-46ED-9383-560261460B2F}"/>
              </a:ext>
            </a:extLst>
          </p:cNvPr>
          <p:cNvSpPr>
            <a:spLocks noChangeArrowheads="1"/>
          </p:cNvSpPr>
          <p:nvPr/>
        </p:nvSpPr>
        <p:spPr bwMode="auto">
          <a:xfrm>
            <a:off x="320675" y="1557338"/>
            <a:ext cx="8496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800">
                <a:latin typeface="Twinkl Cursive Looped" panose="02000000000000000000" pitchFamily="2" charset="0"/>
              </a:rPr>
              <a:t>At the beginning of each half term, you can see a list of Home Learning tasks set. </a:t>
            </a:r>
            <a:r>
              <a:rPr lang="en-GB" altLang="en-US" sz="2800" b="1">
                <a:solidFill>
                  <a:srgbClr val="0070C0"/>
                </a:solidFill>
                <a:latin typeface="Twinkl Cursive Looped" panose="02000000000000000000" pitchFamily="2" charset="0"/>
              </a:rPr>
              <a:t>From the Home page click the ‘Home Learning’ tab </a:t>
            </a:r>
            <a:endParaRPr lang="en-US" altLang="en-US" sz="2800" b="1">
              <a:solidFill>
                <a:srgbClr val="0070C0"/>
              </a:solidFill>
              <a:latin typeface="Twinkl Cursive Looped" panose="02000000000000000000" pitchFamily="2" charset="0"/>
            </a:endParaRPr>
          </a:p>
        </p:txBody>
      </p:sp>
      <p:pic>
        <p:nvPicPr>
          <p:cNvPr id="25604" name="Picture 2" descr="Screen Clipping">
            <a:extLst>
              <a:ext uri="{FF2B5EF4-FFF2-40B4-BE49-F238E27FC236}">
                <a16:creationId xmlns="" xmlns:a16="http://schemas.microsoft.com/office/drawing/2014/main" id="{220A5063-743F-49E9-A81C-F4E69B7B71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500438"/>
            <a:ext cx="781208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 xmlns:a16="http://schemas.microsoft.com/office/drawing/2014/main" id="{4D09BB4C-33D4-4B5E-8674-21B828CD0A01}"/>
              </a:ext>
            </a:extLst>
          </p:cNvPr>
          <p:cNvCxnSpPr/>
          <p:nvPr/>
        </p:nvCxnSpPr>
        <p:spPr>
          <a:xfrm>
            <a:off x="4787900" y="2838450"/>
            <a:ext cx="1655763" cy="27511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descr="Screen Clipping">
            <a:extLst>
              <a:ext uri="{FF2B5EF4-FFF2-40B4-BE49-F238E27FC236}">
                <a16:creationId xmlns="" xmlns:a16="http://schemas.microsoft.com/office/drawing/2014/main" id="{D33A659E-77AE-47E4-BD32-180CD34D67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8288"/>
            <a:ext cx="7561263" cy="615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8CC80E6C-0B1F-456A-AC42-E10DCB3E700B}"/>
              </a:ext>
            </a:extLst>
          </p:cNvPr>
          <p:cNvSpPr/>
          <p:nvPr/>
        </p:nvSpPr>
        <p:spPr>
          <a:xfrm>
            <a:off x="4859338" y="1298575"/>
            <a:ext cx="4176712" cy="2246769"/>
          </a:xfrm>
          <a:prstGeom prst="rect">
            <a:avLst/>
          </a:prstGeom>
          <a:solidFill>
            <a:schemeClr val="accent5">
              <a:lumMod val="40000"/>
              <a:lumOff val="60000"/>
            </a:schemeClr>
          </a:solidFill>
          <a:ln>
            <a:solidFill>
              <a:schemeClr val="tx1"/>
            </a:solid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altLang="en-US" sz="2800" dirty="0">
                <a:latin typeface="Twinkl Cursive Looped" pitchFamily="2" charset="0"/>
              </a:rPr>
              <a:t>From here you can select your child’s key stage to download a copy of their Home Learning &amp; current Learning Mat. </a:t>
            </a:r>
            <a:endParaRPr lang="en-US" altLang="en-US" sz="2800" b="1" dirty="0">
              <a:solidFill>
                <a:srgbClr val="0070C0"/>
              </a:solidFill>
              <a:latin typeface="Twinkl Cursive Looped" pitchFamily="2" charset="0"/>
            </a:endParaRPr>
          </a:p>
        </p:txBody>
      </p:sp>
      <p:sp>
        <p:nvSpPr>
          <p:cNvPr id="9" name="Rectangle 8">
            <a:extLst>
              <a:ext uri="{FF2B5EF4-FFF2-40B4-BE49-F238E27FC236}">
                <a16:creationId xmlns="" xmlns:a16="http://schemas.microsoft.com/office/drawing/2014/main" id="{0AC8550D-7969-450C-989D-5D6D99BD8F8C}"/>
              </a:ext>
            </a:extLst>
          </p:cNvPr>
          <p:cNvSpPr/>
          <p:nvPr/>
        </p:nvSpPr>
        <p:spPr>
          <a:xfrm>
            <a:off x="251520" y="5116513"/>
            <a:ext cx="4176713" cy="1815882"/>
          </a:xfrm>
          <a:prstGeom prst="rect">
            <a:avLst/>
          </a:prstGeom>
          <a:solidFill>
            <a:schemeClr val="accent5">
              <a:lumMod val="40000"/>
              <a:lumOff val="60000"/>
            </a:schemeClr>
          </a:solidFill>
          <a:ln>
            <a:solidFill>
              <a:schemeClr val="tx1"/>
            </a:solidFill>
          </a:ln>
        </p:spPr>
        <p:txBody>
          <a:bodyPr>
            <a:spAutoFit/>
          </a:bodyPr>
          <a:lstStyle/>
          <a:p>
            <a:pPr>
              <a:defRPr/>
            </a:pPr>
            <a:r>
              <a:rPr lang="en-GB" sz="2800" dirty="0">
                <a:latin typeface="Twinkl Cursive Looped" pitchFamily="2" charset="0"/>
                <a:ea typeface="+mn-ea"/>
              </a:rPr>
              <a:t>There are also links to Mathletics, Purple Mash, Animal Awards &amp; Picture News</a:t>
            </a:r>
            <a:endParaRPr lang="en-US" sz="2800" b="1" dirty="0">
              <a:solidFill>
                <a:srgbClr val="0070C0"/>
              </a:solidFill>
              <a:latin typeface="Twinkl Cursive Looped" pitchFamily="2" charset="0"/>
              <a:ea typeface="+mn-ea"/>
            </a:endParaRPr>
          </a:p>
        </p:txBody>
      </p:sp>
      <p:cxnSp>
        <p:nvCxnSpPr>
          <p:cNvPr id="10" name="Straight Arrow Connector 9">
            <a:extLst>
              <a:ext uri="{FF2B5EF4-FFF2-40B4-BE49-F238E27FC236}">
                <a16:creationId xmlns="" xmlns:a16="http://schemas.microsoft.com/office/drawing/2014/main" id="{7E02E573-D5DF-4D89-AD94-C03E3A3EFA90}"/>
              </a:ext>
            </a:extLst>
          </p:cNvPr>
          <p:cNvCxnSpPr/>
          <p:nvPr/>
        </p:nvCxnSpPr>
        <p:spPr>
          <a:xfrm flipH="1">
            <a:off x="1568340" y="2925762"/>
            <a:ext cx="3167063" cy="13668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descr="A screenshot of a social media post&#10;&#10;Description automatically generated">
            <a:extLst>
              <a:ext uri="{FF2B5EF4-FFF2-40B4-BE49-F238E27FC236}">
                <a16:creationId xmlns="" xmlns:a16="http://schemas.microsoft.com/office/drawing/2014/main" id="{6B9A77B7-51DA-437D-815A-1D7305E05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320" y="3645024"/>
            <a:ext cx="3522000" cy="3236946"/>
          </a:xfrm>
          <a:prstGeom prst="rect">
            <a:avLst/>
          </a:prstGeom>
          <a:ln w="19050">
            <a:solidFill>
              <a:schemeClr val="tx1"/>
            </a:solidFill>
          </a:ln>
        </p:spPr>
      </p:pic>
      <p:cxnSp>
        <p:nvCxnSpPr>
          <p:cNvPr id="12" name="Straight Arrow Connector 11">
            <a:extLst>
              <a:ext uri="{FF2B5EF4-FFF2-40B4-BE49-F238E27FC236}">
                <a16:creationId xmlns="" xmlns:a16="http://schemas.microsoft.com/office/drawing/2014/main" id="{EC7004A5-65A9-428A-BCA9-D29158130AD5}"/>
              </a:ext>
            </a:extLst>
          </p:cNvPr>
          <p:cNvCxnSpPr>
            <a:cxnSpLocks/>
          </p:cNvCxnSpPr>
          <p:nvPr/>
        </p:nvCxnSpPr>
        <p:spPr>
          <a:xfrm>
            <a:off x="1907704" y="4352925"/>
            <a:ext cx="3522000" cy="4442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a:extLst>
              <a:ext uri="{FF2B5EF4-FFF2-40B4-BE49-F238E27FC236}">
                <a16:creationId xmlns="" xmlns:a16="http://schemas.microsoft.com/office/drawing/2014/main" id="{145D58F6-3625-41D3-913C-4182B99FF33F}"/>
              </a:ext>
            </a:extLst>
          </p:cNvPr>
          <p:cNvSpPr>
            <a:spLocks noGrp="1"/>
          </p:cNvSpPr>
          <p:nvPr>
            <p:ph type="title"/>
          </p:nvPr>
        </p:nvSpPr>
        <p:spPr>
          <a:xfrm>
            <a:off x="-541338" y="476250"/>
            <a:ext cx="10226676" cy="1143000"/>
          </a:xfrm>
        </p:spPr>
        <p:txBody>
          <a:bodyPr/>
          <a:lstStyle/>
          <a:p>
            <a:pPr eaLnBrk="1" hangingPunct="1"/>
            <a:r>
              <a:rPr lang="en-GB" altLang="en-US" b="1" u="sng">
                <a:solidFill>
                  <a:srgbClr val="0070C0"/>
                </a:solidFill>
                <a:latin typeface="Twinkl Cursive Looped" panose="02000000000000000000" pitchFamily="2" charset="0"/>
              </a:rPr>
              <a:t>Why do we have Home Learning?</a:t>
            </a:r>
          </a:p>
        </p:txBody>
      </p:sp>
      <p:sp>
        <p:nvSpPr>
          <p:cNvPr id="6" name="Rectangle 5">
            <a:extLst>
              <a:ext uri="{FF2B5EF4-FFF2-40B4-BE49-F238E27FC236}">
                <a16:creationId xmlns="" xmlns:a16="http://schemas.microsoft.com/office/drawing/2014/main" id="{48E7C4CA-4878-4BA6-AB19-54AF58109296}"/>
              </a:ext>
            </a:extLst>
          </p:cNvPr>
          <p:cNvSpPr>
            <a:spLocks noChangeArrowheads="1"/>
          </p:cNvSpPr>
          <p:nvPr/>
        </p:nvSpPr>
        <p:spPr bwMode="auto">
          <a:xfrm>
            <a:off x="250825" y="1844675"/>
            <a:ext cx="83534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GB" altLang="en-US" sz="2800" b="1" i="1">
                <a:latin typeface="Comic Sans MS" panose="030F0702030302020204" pitchFamily="66" charset="0"/>
              </a:rPr>
              <a:t> </a:t>
            </a:r>
            <a:r>
              <a:rPr lang="en-GB" altLang="en-US" sz="2800">
                <a:latin typeface="Twinkl Cursive Looped" panose="02000000000000000000" pitchFamily="2" charset="0"/>
              </a:rPr>
              <a:t>To reinforce learning, develop skills and increase self confidence/self esteem.</a:t>
            </a:r>
          </a:p>
          <a:p>
            <a:pPr eaLnBrk="1" hangingPunct="1">
              <a:spcBef>
                <a:spcPct val="0"/>
              </a:spcBef>
            </a:pPr>
            <a:endParaRPr lang="en-GB" altLang="en-US" sz="2800">
              <a:latin typeface="Twinkl Cursive Looped" panose="02000000000000000000" pitchFamily="2" charset="0"/>
            </a:endParaRPr>
          </a:p>
          <a:p>
            <a:pPr eaLnBrk="1" hangingPunct="1">
              <a:spcBef>
                <a:spcPct val="0"/>
              </a:spcBef>
            </a:pPr>
            <a:r>
              <a:rPr lang="en-GB" altLang="en-US" sz="2800">
                <a:latin typeface="Twinkl Cursive Looped" panose="02000000000000000000" pitchFamily="2" charset="0"/>
              </a:rPr>
              <a:t> To give parents an opportunity to engage with their child’s learning, provide support and have realistic and ambitious expectations.</a:t>
            </a:r>
          </a:p>
          <a:p>
            <a:pPr eaLnBrk="1" hangingPunct="1">
              <a:spcBef>
                <a:spcPct val="0"/>
              </a:spcBef>
            </a:pPr>
            <a:endParaRPr lang="en-GB" altLang="en-US" sz="2800">
              <a:latin typeface="Twinkl Cursive Looped" panose="02000000000000000000" pitchFamily="2" charset="0"/>
            </a:endParaRPr>
          </a:p>
          <a:p>
            <a:pPr eaLnBrk="1" hangingPunct="1">
              <a:spcBef>
                <a:spcPct val="0"/>
              </a:spcBef>
            </a:pPr>
            <a:r>
              <a:rPr lang="en-GB" altLang="en-US" sz="2800">
                <a:latin typeface="Twinkl Cursive Looped" panose="02000000000000000000" pitchFamily="2" charset="0"/>
              </a:rPr>
              <a:t> To encourage children to become independent learners for life.</a:t>
            </a:r>
          </a:p>
          <a:p>
            <a:pPr eaLnBrk="1" hangingPunct="1">
              <a:spcBef>
                <a:spcPct val="0"/>
              </a:spcBef>
              <a:buFontTx/>
              <a:buNone/>
            </a:pPr>
            <a:endParaRPr lang="en-GB" altLang="en-US" sz="2800" b="1" i="1">
              <a:latin typeface="Comic Sans MS" panose="030F0702030302020204" pitchFamily="66"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0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up)">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1">
            <a:extLst>
              <a:ext uri="{FF2B5EF4-FFF2-40B4-BE49-F238E27FC236}">
                <a16:creationId xmlns="" xmlns:a16="http://schemas.microsoft.com/office/drawing/2014/main" id="{8F7056CD-8AA8-4E17-B09A-8B274EA5EAC3}"/>
              </a:ext>
            </a:extLst>
          </p:cNvPr>
          <p:cNvSpPr>
            <a:spLocks noGrp="1"/>
          </p:cNvSpPr>
          <p:nvPr>
            <p:ph type="title"/>
          </p:nvPr>
        </p:nvSpPr>
        <p:spPr>
          <a:xfrm>
            <a:off x="-107950" y="404813"/>
            <a:ext cx="9612313" cy="1143000"/>
          </a:xfrm>
        </p:spPr>
        <p:txBody>
          <a:bodyPr/>
          <a:lstStyle/>
          <a:p>
            <a:pPr eaLnBrk="1" hangingPunct="1"/>
            <a:r>
              <a:rPr lang="en-GB" altLang="en-US" sz="5400" b="1" u="sng" dirty="0">
                <a:solidFill>
                  <a:srgbClr val="0070C0"/>
                </a:solidFill>
                <a:latin typeface="Twinkl Cursive Looped" panose="02000000000000000000" pitchFamily="2" charset="0"/>
              </a:rPr>
              <a:t>Objectives</a:t>
            </a:r>
          </a:p>
        </p:txBody>
      </p:sp>
      <p:sp>
        <p:nvSpPr>
          <p:cNvPr id="3" name="Rectangle 2"/>
          <p:cNvSpPr/>
          <p:nvPr/>
        </p:nvSpPr>
        <p:spPr>
          <a:xfrm>
            <a:off x="173516" y="1412776"/>
            <a:ext cx="8856984" cy="5170646"/>
          </a:xfrm>
          <a:prstGeom prst="rect">
            <a:avLst/>
          </a:prstGeom>
        </p:spPr>
        <p:txBody>
          <a:bodyPr wrap="square">
            <a:spAutoFit/>
          </a:bodyPr>
          <a:lstStyle/>
          <a:p>
            <a:pPr>
              <a:spcAft>
                <a:spcPts val="1200"/>
              </a:spcAft>
              <a:buFont typeface="Arial" charset="0"/>
              <a:buChar char="•"/>
            </a:pPr>
            <a:r>
              <a:rPr lang="en-GB" altLang="en-US" dirty="0">
                <a:latin typeface="Twinkl Cursive Looped" pitchFamily="2" charset="0"/>
                <a:cs typeface="Arial" charset="0"/>
              </a:rPr>
              <a:t>  Upper Key Stage Two Teaching Team</a:t>
            </a:r>
          </a:p>
          <a:p>
            <a:pPr>
              <a:spcAft>
                <a:spcPts val="1200"/>
              </a:spcAft>
              <a:buFont typeface="Arial" charset="0"/>
              <a:buChar char="•"/>
            </a:pPr>
            <a:r>
              <a:rPr lang="en-GB" altLang="en-US" dirty="0">
                <a:latin typeface="Twinkl Cursive Looped" pitchFamily="2" charset="0"/>
                <a:cs typeface="Arial" charset="0"/>
              </a:rPr>
              <a:t>  Structure of the school day</a:t>
            </a:r>
          </a:p>
          <a:p>
            <a:pPr>
              <a:spcAft>
                <a:spcPts val="1200"/>
              </a:spcAft>
              <a:buFont typeface="Arial" charset="0"/>
              <a:buChar char="•"/>
            </a:pPr>
            <a:r>
              <a:rPr lang="en-GB" altLang="en-US" dirty="0">
                <a:latin typeface="Twinkl Cursive Looped" pitchFamily="2" charset="0"/>
                <a:cs typeface="Arial" charset="0"/>
              </a:rPr>
              <a:t>  Reading, Writing and Maths </a:t>
            </a:r>
          </a:p>
          <a:p>
            <a:pPr>
              <a:spcAft>
                <a:spcPts val="1200"/>
              </a:spcAft>
              <a:buFont typeface="Arial" charset="0"/>
              <a:buChar char="•"/>
            </a:pPr>
            <a:r>
              <a:rPr lang="en-GB" altLang="en-US" dirty="0">
                <a:latin typeface="Twinkl Cursive Looped" pitchFamily="2" charset="0"/>
                <a:cs typeface="Arial" charset="0"/>
              </a:rPr>
              <a:t>  Handwriting</a:t>
            </a:r>
          </a:p>
          <a:p>
            <a:pPr>
              <a:spcAft>
                <a:spcPts val="1200"/>
              </a:spcAft>
              <a:buFont typeface="Arial" charset="0"/>
              <a:buChar char="•"/>
            </a:pPr>
            <a:r>
              <a:rPr lang="en-GB" altLang="en-US" dirty="0">
                <a:latin typeface="Twinkl Cursive Looped" pitchFamily="2" charset="0"/>
                <a:cs typeface="Arial" charset="0"/>
              </a:rPr>
              <a:t>  Spelling</a:t>
            </a:r>
          </a:p>
          <a:p>
            <a:pPr>
              <a:spcAft>
                <a:spcPts val="1200"/>
              </a:spcAft>
              <a:buFont typeface="Arial" charset="0"/>
              <a:buChar char="•"/>
            </a:pPr>
            <a:r>
              <a:rPr lang="en-GB" altLang="en-US" dirty="0">
                <a:latin typeface="Twinkl Cursive Looped" pitchFamily="2" charset="0"/>
                <a:cs typeface="Arial" charset="0"/>
              </a:rPr>
              <a:t>  Upper Key Stage 2 Topics </a:t>
            </a:r>
          </a:p>
          <a:p>
            <a:pPr>
              <a:spcAft>
                <a:spcPts val="1200"/>
              </a:spcAft>
              <a:buFont typeface="Arial" charset="0"/>
              <a:buChar char="•"/>
            </a:pPr>
            <a:r>
              <a:rPr lang="en-GB" altLang="en-US" dirty="0">
                <a:latin typeface="Twinkl Cursive Looped" pitchFamily="2" charset="0"/>
                <a:cs typeface="Arial" charset="0"/>
              </a:rPr>
              <a:t>  Website, Home Learning</a:t>
            </a:r>
          </a:p>
          <a:p>
            <a:pPr>
              <a:spcAft>
                <a:spcPts val="1200"/>
              </a:spcAft>
              <a:buFont typeface="Arial" charset="0"/>
              <a:buChar char="•"/>
            </a:pPr>
            <a:r>
              <a:rPr lang="en-GB" altLang="en-US" dirty="0">
                <a:latin typeface="Twinkl Cursive Looped" pitchFamily="2" charset="0"/>
                <a:cs typeface="Arial" charset="0"/>
              </a:rPr>
              <a:t>  PE &amp; Swimming  </a:t>
            </a:r>
          </a:p>
          <a:p>
            <a:pPr>
              <a:spcAft>
                <a:spcPts val="1200"/>
              </a:spcAft>
              <a:buFont typeface="Arial" charset="0"/>
              <a:buChar char="•"/>
            </a:pPr>
            <a:r>
              <a:rPr lang="en-GB" altLang="en-US" dirty="0">
                <a:latin typeface="Twinkl Cursive Looped" pitchFamily="2" charset="0"/>
                <a:cs typeface="Arial" charset="0"/>
              </a:rPr>
              <a:t>  Rewards and Sanctions</a:t>
            </a:r>
          </a:p>
          <a:p>
            <a:pPr>
              <a:spcAft>
                <a:spcPts val="1200"/>
              </a:spcAft>
              <a:buFont typeface="Arial" charset="0"/>
              <a:buChar char="•"/>
            </a:pPr>
            <a:r>
              <a:rPr lang="en-GB" altLang="en-US" dirty="0">
                <a:latin typeface="Twinkl Cursive Looped" pitchFamily="2" charset="0"/>
                <a:cs typeface="Arial" charset="0"/>
              </a:rPr>
              <a:t>  Keeping in Contact</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5">
            <a:extLst>
              <a:ext uri="{FF2B5EF4-FFF2-40B4-BE49-F238E27FC236}">
                <a16:creationId xmlns="" xmlns:a16="http://schemas.microsoft.com/office/drawing/2014/main" id="{EC1B8690-CB2D-44D2-A2F2-6C26ACC71725}"/>
              </a:ext>
            </a:extLst>
          </p:cNvPr>
          <p:cNvSpPr>
            <a:spLocks noChangeArrowheads="1"/>
          </p:cNvSpPr>
          <p:nvPr/>
        </p:nvSpPr>
        <p:spPr bwMode="auto">
          <a:xfrm>
            <a:off x="244475" y="244475"/>
            <a:ext cx="86407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3600">
                <a:latin typeface="Twinkl Cursive Looped" panose="02000000000000000000" pitchFamily="2" charset="0"/>
              </a:rPr>
              <a:t>We have tried to balance the diverse views of parents and children relating to homework by setting some regular routine tasks to practise key skills as well as a variety of cross curricular challenges designed to be fun. </a:t>
            </a:r>
          </a:p>
          <a:p>
            <a:pPr eaLnBrk="1" hangingPunct="1">
              <a:spcBef>
                <a:spcPct val="0"/>
              </a:spcBef>
              <a:buFontTx/>
              <a:buNone/>
            </a:pPr>
            <a:r>
              <a:rPr lang="en-GB" altLang="en-US" sz="3600">
                <a:latin typeface="Twinkl Cursive Looped" panose="02000000000000000000" pitchFamily="2" charset="0"/>
              </a:rPr>
              <a:t>We also include some optional extras for those who want a bit more…</a:t>
            </a:r>
            <a:endParaRPr lang="en-GB" altLang="en-US" sz="3600" b="1" i="1">
              <a:latin typeface="Comic Sans MS" panose="030F0702030302020204" pitchFamily="66" charset="0"/>
            </a:endParaRPr>
          </a:p>
        </p:txBody>
      </p:sp>
      <p:pic>
        <p:nvPicPr>
          <p:cNvPr id="28675" name="Picture 4" descr="Screen Clipping">
            <a:extLst>
              <a:ext uri="{FF2B5EF4-FFF2-40B4-BE49-F238E27FC236}">
                <a16:creationId xmlns="" xmlns:a16="http://schemas.microsoft.com/office/drawing/2014/main" id="{07B7FD34-AFF8-4621-B978-F7B2FCFCB3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5013325"/>
            <a:ext cx="9144001"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le 1">
            <a:extLst>
              <a:ext uri="{FF2B5EF4-FFF2-40B4-BE49-F238E27FC236}">
                <a16:creationId xmlns="" xmlns:a16="http://schemas.microsoft.com/office/drawing/2014/main" id="{2499FB16-DB82-498F-B2D7-FA453B112BC2}"/>
              </a:ext>
            </a:extLst>
          </p:cNvPr>
          <p:cNvSpPr>
            <a:spLocks noGrp="1"/>
          </p:cNvSpPr>
          <p:nvPr>
            <p:ph type="title"/>
          </p:nvPr>
        </p:nvSpPr>
        <p:spPr>
          <a:xfrm>
            <a:off x="1619250" y="2492375"/>
            <a:ext cx="6408738" cy="1143000"/>
          </a:xfrm>
        </p:spPr>
        <p:txBody>
          <a:bodyPr/>
          <a:lstStyle/>
          <a:p>
            <a:pPr eaLnBrk="1" hangingPunct="1"/>
            <a:r>
              <a:rPr lang="en-GB" altLang="en-US" sz="5400" b="1">
                <a:solidFill>
                  <a:srgbClr val="0070C0"/>
                </a:solidFill>
                <a:latin typeface="Twinkl Cursive Looped" panose="02000000000000000000" pitchFamily="2" charset="0"/>
              </a:rPr>
              <a:t>The Structure of Home Learning at West Kirby Primary School</a:t>
            </a:r>
            <a:r>
              <a:rPr lang="en-GB" altLang="en-US" sz="6000" b="1">
                <a:latin typeface="Comic Sans MS" panose="030F0702030302020204" pitchFamily="66" charset="0"/>
              </a:rPr>
              <a:t/>
            </a:r>
            <a:br>
              <a:rPr lang="en-GB" altLang="en-US" sz="6000" b="1">
                <a:latin typeface="Comic Sans MS" panose="030F0702030302020204" pitchFamily="66" charset="0"/>
              </a:rPr>
            </a:br>
            <a:endParaRPr lang="en-GB" altLang="en-US" sz="6000" i="1">
              <a:latin typeface="Comic Sans MS" panose="030F0702030302020204" pitchFamily="66" charset="0"/>
            </a:endParaRPr>
          </a:p>
        </p:txBody>
      </p:sp>
      <p:pic>
        <p:nvPicPr>
          <p:cNvPr id="29699" name="Picture 2" descr="Screen Clipping">
            <a:extLst>
              <a:ext uri="{FF2B5EF4-FFF2-40B4-BE49-F238E27FC236}">
                <a16:creationId xmlns="" xmlns:a16="http://schemas.microsoft.com/office/drawing/2014/main" id="{F0FF883B-8325-4503-8981-393A8F8269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5013325"/>
            <a:ext cx="9144001"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A76D16C-E975-472C-B924-2D523124E37F}"/>
              </a:ext>
            </a:extLst>
          </p:cNvPr>
          <p:cNvSpPr/>
          <p:nvPr/>
        </p:nvSpPr>
        <p:spPr>
          <a:xfrm>
            <a:off x="3995936" y="2420888"/>
            <a:ext cx="4730750" cy="3416300"/>
          </a:xfrm>
          <a:prstGeom prst="rect">
            <a:avLst/>
          </a:prstGeom>
          <a:solidFill>
            <a:schemeClr val="accent5">
              <a:lumMod val="40000"/>
              <a:lumOff val="60000"/>
            </a:schemeClr>
          </a:solidFill>
          <a:ln>
            <a:solidFill>
              <a:schemeClr val="tx1"/>
            </a:solidFill>
          </a:ln>
        </p:spPr>
        <p:txBody>
          <a:bodyPr>
            <a:spAutoFit/>
          </a:bodyPr>
          <a:lstStyle/>
          <a:p>
            <a:pPr>
              <a:defRPr/>
            </a:pPr>
            <a:r>
              <a:rPr lang="en-GB" sz="3600" dirty="0">
                <a:latin typeface="Twinkl Cursive Looped" pitchFamily="2" charset="0"/>
                <a:ea typeface="+mn-ea"/>
              </a:rPr>
              <a:t>The first page </a:t>
            </a:r>
            <a:r>
              <a:rPr lang="en-GB" sz="3600" dirty="0">
                <a:ln>
                  <a:solidFill>
                    <a:schemeClr val="tx1"/>
                  </a:solidFill>
                </a:ln>
                <a:latin typeface="Twinkl Cursive Looped" pitchFamily="2" charset="0"/>
                <a:ea typeface="+mn-ea"/>
              </a:rPr>
              <a:t>gives</a:t>
            </a:r>
            <a:r>
              <a:rPr lang="en-GB" sz="3600" dirty="0">
                <a:latin typeface="Twinkl Cursive Looped" pitchFamily="2" charset="0"/>
                <a:ea typeface="+mn-ea"/>
              </a:rPr>
              <a:t> important dates and information as well as showing which topic children are studying that half term. </a:t>
            </a:r>
            <a:endParaRPr lang="en-US" sz="3600" b="1" dirty="0">
              <a:solidFill>
                <a:srgbClr val="0070C0"/>
              </a:solidFill>
              <a:latin typeface="Twinkl Cursive Looped" pitchFamily="2" charset="0"/>
              <a:ea typeface="+mn-ea"/>
            </a:endParaRPr>
          </a:p>
        </p:txBody>
      </p:sp>
      <p:pic>
        <p:nvPicPr>
          <p:cNvPr id="4" name="Picture 3" descr="A screenshot of a cell phone&#10;&#10;Description automatically generated">
            <a:extLst>
              <a:ext uri="{FF2B5EF4-FFF2-40B4-BE49-F238E27FC236}">
                <a16:creationId xmlns="" xmlns:a16="http://schemas.microsoft.com/office/drawing/2014/main" id="{E44AF625-5DC9-42B9-8CCC-6B0AF13A8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04664"/>
            <a:ext cx="3558848" cy="5082980"/>
          </a:xfrm>
          <a:prstGeom prst="rect">
            <a:avLst/>
          </a:prstGeom>
          <a:ln w="38100">
            <a:solidFill>
              <a:schemeClr val="tx1"/>
            </a:solid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 xmlns:a16="http://schemas.microsoft.com/office/drawing/2014/main" id="{6A32F312-C386-484D-A474-4C3BCB25B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0647"/>
            <a:ext cx="3960440" cy="5619085"/>
          </a:xfrm>
          <a:prstGeom prst="rect">
            <a:avLst/>
          </a:prstGeom>
          <a:ln w="38100">
            <a:solidFill>
              <a:schemeClr val="tx1"/>
            </a:solidFill>
          </a:ln>
        </p:spPr>
      </p:pic>
      <p:sp>
        <p:nvSpPr>
          <p:cNvPr id="5" name="Rectangle 4">
            <a:extLst>
              <a:ext uri="{FF2B5EF4-FFF2-40B4-BE49-F238E27FC236}">
                <a16:creationId xmlns="" xmlns:a16="http://schemas.microsoft.com/office/drawing/2014/main" id="{90E832A0-F6A5-4C46-BD4D-5CA6AE023F0A}"/>
              </a:ext>
            </a:extLst>
          </p:cNvPr>
          <p:cNvSpPr/>
          <p:nvPr/>
        </p:nvSpPr>
        <p:spPr>
          <a:xfrm>
            <a:off x="2987824" y="3573016"/>
            <a:ext cx="4909791" cy="2246769"/>
          </a:xfrm>
          <a:prstGeom prst="rect">
            <a:avLst/>
          </a:prstGeom>
          <a:solidFill>
            <a:schemeClr val="accent5">
              <a:lumMod val="40000"/>
              <a:lumOff val="60000"/>
            </a:schemeClr>
          </a:solidFill>
          <a:ln>
            <a:solidFill>
              <a:schemeClr val="tx1"/>
            </a:solidFill>
          </a:ln>
        </p:spPr>
        <p:txBody>
          <a:bodyPr wrap="square">
            <a:spAutoFit/>
          </a:bodyPr>
          <a:lstStyle/>
          <a:p>
            <a:pPr>
              <a:defRPr/>
            </a:pPr>
            <a:r>
              <a:rPr lang="en-GB" sz="2800" dirty="0">
                <a:latin typeface="Twinkl Cursive Looped" pitchFamily="2" charset="0"/>
                <a:ea typeface="+mn-ea"/>
              </a:rPr>
              <a:t>Next are the weekly reading, maths and spelling tasks to be completed together with a reminder of the home learning week and spelling test date.</a:t>
            </a:r>
            <a:endParaRPr lang="en-US" sz="2800" b="1" dirty="0">
              <a:solidFill>
                <a:srgbClr val="0070C0"/>
              </a:solidFill>
              <a:latin typeface="Twinkl Cursive Looped" pitchFamily="2" charset="0"/>
              <a:ea typeface="+mn-ea"/>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69FEFE2-8BD3-401C-8C9E-948684DA2947}"/>
              </a:ext>
            </a:extLst>
          </p:cNvPr>
          <p:cNvSpPr/>
          <p:nvPr/>
        </p:nvSpPr>
        <p:spPr>
          <a:xfrm>
            <a:off x="250825" y="2205038"/>
            <a:ext cx="3816350" cy="2246312"/>
          </a:xfrm>
          <a:prstGeom prst="rect">
            <a:avLst/>
          </a:prstGeom>
          <a:solidFill>
            <a:schemeClr val="accent5">
              <a:lumMod val="40000"/>
              <a:lumOff val="60000"/>
            </a:schemeClr>
          </a:solidFill>
          <a:ln>
            <a:solidFill>
              <a:schemeClr val="tx1"/>
            </a:solid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altLang="en-US" sz="2800" dirty="0">
                <a:latin typeface="Twinkl Cursive Looped" pitchFamily="2" charset="0"/>
              </a:rPr>
              <a:t>Finally, some suggested activities that you may want to complete with your child.</a:t>
            </a:r>
          </a:p>
        </p:txBody>
      </p:sp>
      <p:pic>
        <p:nvPicPr>
          <p:cNvPr id="3" name="Picture 2" descr="A screenshot of a social media post&#10;&#10;Description automatically generated">
            <a:extLst>
              <a:ext uri="{FF2B5EF4-FFF2-40B4-BE49-F238E27FC236}">
                <a16:creationId xmlns="" xmlns:a16="http://schemas.microsoft.com/office/drawing/2014/main" id="{3CB7B3F5-62E3-4840-B07B-9556B9DA6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404664"/>
            <a:ext cx="4139503" cy="6048672"/>
          </a:xfrm>
          <a:prstGeom prst="rect">
            <a:avLst/>
          </a:prstGeom>
          <a:ln>
            <a:solidFill>
              <a:schemeClr val="tx1"/>
            </a:solid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a:extLst>
              <a:ext uri="{FF2B5EF4-FFF2-40B4-BE49-F238E27FC236}">
                <a16:creationId xmlns="" xmlns:a16="http://schemas.microsoft.com/office/drawing/2014/main" id="{CCA8799C-E7E3-4C2B-A526-97F49CF36ECD}"/>
              </a:ext>
            </a:extLst>
          </p:cNvPr>
          <p:cNvSpPr>
            <a:spLocks noChangeArrowheads="1"/>
          </p:cNvSpPr>
          <p:nvPr/>
        </p:nvSpPr>
        <p:spPr bwMode="auto">
          <a:xfrm>
            <a:off x="179512" y="1700808"/>
            <a:ext cx="86423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en-US" altLang="en-US" sz="2800" dirty="0">
                <a:latin typeface="Twinkl Cursive Looped" panose="02000000000000000000" pitchFamily="2" charset="0"/>
              </a:rPr>
              <a:t>In Upper Key Stage Two we would like children to read for </a:t>
            </a:r>
            <a:r>
              <a:rPr lang="en-US" altLang="en-US" sz="2800" b="1" dirty="0">
                <a:solidFill>
                  <a:srgbClr val="0000FF"/>
                </a:solidFill>
                <a:latin typeface="Twinkl Cursive Looped" panose="02000000000000000000" pitchFamily="2" charset="0"/>
              </a:rPr>
              <a:t>20 minutes</a:t>
            </a:r>
            <a:r>
              <a:rPr lang="en-US" altLang="en-US" sz="2800" dirty="0">
                <a:latin typeface="Twinkl Cursive Looped" panose="02000000000000000000" pitchFamily="2" charset="0"/>
              </a:rPr>
              <a:t> per evening </a:t>
            </a:r>
            <a:r>
              <a:rPr lang="en-GB" altLang="en-US" sz="2800" dirty="0">
                <a:latin typeface="Twinkl Cursive Looped" panose="02000000000000000000" pitchFamily="2" charset="0"/>
              </a:rPr>
              <a:t>and talk to an adult about what they have read in order to promote their enjoyment and understanding.</a:t>
            </a:r>
          </a:p>
          <a:p>
            <a:pPr algn="just" eaLnBrk="1" hangingPunct="1">
              <a:spcBef>
                <a:spcPct val="0"/>
              </a:spcBef>
              <a:buFontTx/>
              <a:buNone/>
            </a:pPr>
            <a:endParaRPr lang="en-GB" altLang="en-US" sz="2800" dirty="0">
              <a:latin typeface="Twinkl Cursive Looped" panose="02000000000000000000" pitchFamily="2" charset="0"/>
            </a:endParaRPr>
          </a:p>
          <a:p>
            <a:pPr algn="just" eaLnBrk="1" hangingPunct="1">
              <a:spcBef>
                <a:spcPct val="0"/>
              </a:spcBef>
              <a:buFontTx/>
              <a:buNone/>
            </a:pPr>
            <a:r>
              <a:rPr lang="en-GB" altLang="en-US" sz="2800" dirty="0">
                <a:latin typeface="Twinkl Cursive Looped" panose="02000000000000000000" pitchFamily="2" charset="0"/>
              </a:rPr>
              <a:t>Please encourage your child to read </a:t>
            </a:r>
            <a:r>
              <a:rPr lang="en-GB" altLang="en-US" sz="2800" b="1" dirty="0">
                <a:solidFill>
                  <a:srgbClr val="0000FF"/>
                </a:solidFill>
                <a:latin typeface="Twinkl Cursive Looped" panose="02000000000000000000" pitchFamily="2" charset="0"/>
              </a:rPr>
              <a:t>as wide a variety of books as possible</a:t>
            </a:r>
            <a:r>
              <a:rPr lang="en-GB" altLang="en-US" sz="2800" dirty="0">
                <a:latin typeface="Twinkl Cursive Looped" panose="02000000000000000000" pitchFamily="2" charset="0"/>
              </a:rPr>
              <a:t> – they need to hone their reading skills across a wide range of genres and text types.</a:t>
            </a:r>
          </a:p>
          <a:p>
            <a:pPr algn="just" eaLnBrk="1" hangingPunct="1">
              <a:spcBef>
                <a:spcPct val="0"/>
              </a:spcBef>
              <a:buFontTx/>
              <a:buNone/>
            </a:pPr>
            <a:endParaRPr lang="en-US" altLang="en-US" sz="2800" b="1" dirty="0">
              <a:latin typeface="Comic Sans MS" panose="030F0702030302020204" pitchFamily="66" charset="0"/>
            </a:endParaRPr>
          </a:p>
        </p:txBody>
      </p:sp>
      <p:sp>
        <p:nvSpPr>
          <p:cNvPr id="34819" name="Title 1">
            <a:extLst>
              <a:ext uri="{FF2B5EF4-FFF2-40B4-BE49-F238E27FC236}">
                <a16:creationId xmlns="" xmlns:a16="http://schemas.microsoft.com/office/drawing/2014/main" id="{4DAF535B-ECA5-482B-91F9-53841F5ECD22}"/>
              </a:ext>
            </a:extLst>
          </p:cNvPr>
          <p:cNvSpPr>
            <a:spLocks/>
          </p:cNvSpPr>
          <p:nvPr/>
        </p:nvSpPr>
        <p:spPr bwMode="auto">
          <a:xfrm>
            <a:off x="468313" y="203200"/>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400" b="1" u="sng" dirty="0">
                <a:solidFill>
                  <a:srgbClr val="0070C0"/>
                </a:solidFill>
                <a:latin typeface="Twinkl Cursive Looped" panose="02000000000000000000" pitchFamily="2" charset="0"/>
              </a:rPr>
              <a:t>Reading at Home</a:t>
            </a:r>
            <a:endParaRPr lang="en-GB" altLang="en-US" sz="2400" dirty="0">
              <a:solidFill>
                <a:srgbClr val="0070C0"/>
              </a:solidFill>
              <a:latin typeface="Twinkl Cursive Looped" panose="02000000000000000000"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916" y="5229200"/>
            <a:ext cx="2682875"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ctrTitle"/>
          </p:nvPr>
        </p:nvSpPr>
        <p:spPr>
          <a:xfrm>
            <a:off x="-828675" y="0"/>
            <a:ext cx="5721350" cy="1512888"/>
          </a:xfrm>
        </p:spPr>
        <p:txBody>
          <a:bodyPr/>
          <a:lstStyle/>
          <a:p>
            <a:r>
              <a:rPr lang="en-GB" altLang="en-US">
                <a:solidFill>
                  <a:srgbClr val="0070C0"/>
                </a:solidFill>
                <a:latin typeface="Twinkl Cursive Looped" pitchFamily="2" charset="0"/>
              </a:rPr>
              <a:t>Library Jane…</a:t>
            </a:r>
            <a:endParaRPr lang="en-US" altLang="en-US">
              <a:solidFill>
                <a:srgbClr val="0070C0"/>
              </a:solidFill>
              <a:latin typeface="Twinkl Cursive Looped" pitchFamily="2" charset="0"/>
            </a:endParaRPr>
          </a:p>
        </p:txBody>
      </p:sp>
      <p:sp>
        <p:nvSpPr>
          <p:cNvPr id="38915" name="Subtitle 5"/>
          <p:cNvSpPr>
            <a:spLocks noGrp="1"/>
          </p:cNvSpPr>
          <p:nvPr>
            <p:ph type="subTitle" idx="1"/>
          </p:nvPr>
        </p:nvSpPr>
        <p:spPr>
          <a:xfrm>
            <a:off x="250825" y="1196975"/>
            <a:ext cx="8499475" cy="4248150"/>
          </a:xfrm>
        </p:spPr>
        <p:txBody>
          <a:bodyPr/>
          <a:lstStyle/>
          <a:p>
            <a:pPr marL="457200" indent="-457200" algn="l">
              <a:lnSpc>
                <a:spcPct val="80000"/>
              </a:lnSpc>
              <a:buFont typeface="Arial" charset="0"/>
              <a:buChar char="•"/>
            </a:pPr>
            <a:r>
              <a:rPr lang="en-GB" altLang="en-US" sz="3400">
                <a:solidFill>
                  <a:schemeClr val="tx1"/>
                </a:solidFill>
                <a:latin typeface="Twinkl Cursive Looped" pitchFamily="2" charset="0"/>
              </a:rPr>
              <a:t>We are very lucky to have a part time qualified children’s librarian in our school.</a:t>
            </a:r>
          </a:p>
          <a:p>
            <a:pPr marL="457200" indent="-457200" algn="l">
              <a:lnSpc>
                <a:spcPct val="80000"/>
              </a:lnSpc>
              <a:buFont typeface="Arial" charset="0"/>
              <a:buChar char="•"/>
            </a:pPr>
            <a:r>
              <a:rPr lang="en-GB" altLang="en-US" sz="3400">
                <a:solidFill>
                  <a:schemeClr val="tx1"/>
                </a:solidFill>
                <a:latin typeface="Twinkl Cursive Looped" pitchFamily="2" charset="0"/>
              </a:rPr>
              <a:t>Her role is to promote the love of reading and reading for pleasure throughout the whole school.</a:t>
            </a:r>
          </a:p>
          <a:p>
            <a:pPr marL="457200" indent="-457200" algn="l">
              <a:lnSpc>
                <a:spcPct val="80000"/>
              </a:lnSpc>
              <a:buFont typeface="Arial" charset="0"/>
              <a:buChar char="•"/>
            </a:pPr>
            <a:r>
              <a:rPr lang="en-GB" altLang="en-US" sz="3400">
                <a:solidFill>
                  <a:schemeClr val="tx1"/>
                </a:solidFill>
                <a:latin typeface="Twinkl Cursive Looped" pitchFamily="2" charset="0"/>
              </a:rPr>
              <a:t> Jane helps to select, purchase and maintain stock that meets the needs of our children.</a:t>
            </a:r>
          </a:p>
          <a:p>
            <a:pPr marL="457200" indent="-457200">
              <a:lnSpc>
                <a:spcPct val="80000"/>
              </a:lnSpc>
              <a:buFont typeface="Arial" charset="0"/>
              <a:buChar char="•"/>
            </a:pPr>
            <a:endParaRPr lang="en-GB" altLang="en-US" sz="2700">
              <a:solidFill>
                <a:schemeClr val="tx1"/>
              </a:solidFill>
            </a:endParaRPr>
          </a:p>
          <a:p>
            <a:pPr marL="457200" indent="-457200">
              <a:lnSpc>
                <a:spcPct val="80000"/>
              </a:lnSpc>
              <a:buFont typeface="Arial" charset="0"/>
              <a:buChar char="•"/>
            </a:pPr>
            <a:endParaRPr lang="en-GB" altLang="en-US" sz="2700">
              <a:solidFill>
                <a:schemeClr val="tx1"/>
              </a:solidFill>
            </a:endParaRPr>
          </a:p>
          <a:p>
            <a:pPr marL="457200" indent="-457200">
              <a:lnSpc>
                <a:spcPct val="80000"/>
              </a:lnSpc>
              <a:buFont typeface="Arial" charset="0"/>
              <a:buChar char="•"/>
            </a:pPr>
            <a:endParaRPr lang="en-US" altLang="en-US" sz="2700">
              <a:solidFill>
                <a:schemeClr val="tx1"/>
              </a:solidFill>
            </a:endParaRPr>
          </a:p>
        </p:txBody>
      </p:sp>
      <p:pic>
        <p:nvPicPr>
          <p:cNvPr id="38916" name="Picture 4" descr="Library Homepage – Rachel Hill – Garrison Element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5054600"/>
            <a:ext cx="295433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92019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r>
              <a:rPr lang="en-GB" altLang="en-US">
                <a:solidFill>
                  <a:srgbClr val="0070C0"/>
                </a:solidFill>
                <a:latin typeface="Twinkl Cursive Looped" pitchFamily="2" charset="0"/>
              </a:rPr>
              <a:t>School Library…</a:t>
            </a:r>
            <a:endParaRPr lang="en-US" altLang="en-US">
              <a:solidFill>
                <a:srgbClr val="0070C0"/>
              </a:solidFill>
              <a:latin typeface="Twinkl Cursive Looped" pitchFamily="2" charset="0"/>
            </a:endParaRPr>
          </a:p>
        </p:txBody>
      </p:sp>
      <p:sp>
        <p:nvSpPr>
          <p:cNvPr id="39939" name="Content Placeholder 2"/>
          <p:cNvSpPr>
            <a:spLocks noGrp="1"/>
          </p:cNvSpPr>
          <p:nvPr>
            <p:ph idx="1"/>
          </p:nvPr>
        </p:nvSpPr>
        <p:spPr>
          <a:xfrm>
            <a:off x="457200" y="1417638"/>
            <a:ext cx="8229600" cy="4525962"/>
          </a:xfrm>
        </p:spPr>
        <p:txBody>
          <a:bodyPr/>
          <a:lstStyle/>
          <a:p>
            <a:pPr lvl="1">
              <a:buFont typeface="Wingdings" pitchFamily="2" charset="2"/>
              <a:buChar char="ü"/>
            </a:pPr>
            <a:r>
              <a:rPr lang="en-GB" altLang="en-US" sz="2600">
                <a:latin typeface="Twinkl Cursive Looped" pitchFamily="2" charset="0"/>
              </a:rPr>
              <a:t>Library clubs</a:t>
            </a:r>
          </a:p>
          <a:p>
            <a:pPr lvl="1">
              <a:buFont typeface="Wingdings" pitchFamily="2" charset="2"/>
              <a:buChar char="ü"/>
            </a:pPr>
            <a:r>
              <a:rPr lang="en-GB" altLang="en-US" sz="2600">
                <a:latin typeface="Twinkl Cursive Looped" pitchFamily="2" charset="0"/>
              </a:rPr>
              <a:t>Weekly library sessions</a:t>
            </a:r>
          </a:p>
          <a:p>
            <a:pPr lvl="1">
              <a:buFont typeface="Wingdings" pitchFamily="2" charset="2"/>
              <a:buChar char="ü"/>
            </a:pPr>
            <a:r>
              <a:rPr lang="en-GB" altLang="en-US" sz="2600">
                <a:latin typeface="Twinkl Cursive Looped" pitchFamily="2" charset="0"/>
              </a:rPr>
              <a:t>Book promotion</a:t>
            </a:r>
          </a:p>
          <a:p>
            <a:pPr lvl="1">
              <a:buFont typeface="Wingdings" pitchFamily="2" charset="2"/>
              <a:buChar char="ü"/>
            </a:pPr>
            <a:r>
              <a:rPr lang="en-GB" altLang="en-US" sz="2600">
                <a:latin typeface="Twinkl Cursive Looped" pitchFamily="2" charset="0"/>
              </a:rPr>
              <a:t>1:1 reading and reading groups</a:t>
            </a:r>
          </a:p>
          <a:p>
            <a:pPr lvl="1">
              <a:buFont typeface="Wingdings" pitchFamily="2" charset="2"/>
              <a:buChar char="ü"/>
            </a:pPr>
            <a:r>
              <a:rPr lang="en-GB" altLang="en-US" sz="2600">
                <a:latin typeface="Twinkl Cursive Looped" pitchFamily="2" charset="0"/>
              </a:rPr>
              <a:t>Track reading</a:t>
            </a:r>
          </a:p>
          <a:p>
            <a:pPr lvl="1">
              <a:buFont typeface="Wingdings" pitchFamily="2" charset="2"/>
              <a:buChar char="ü"/>
            </a:pPr>
            <a:r>
              <a:rPr lang="en-GB" altLang="en-US" sz="2600">
                <a:latin typeface="Twinkl Cursive Looped" pitchFamily="2" charset="0"/>
              </a:rPr>
              <a:t>Identify problems and reluctant readers</a:t>
            </a:r>
          </a:p>
          <a:p>
            <a:pPr lvl="1">
              <a:buFont typeface="Wingdings" pitchFamily="2" charset="2"/>
              <a:buChar char="ü"/>
            </a:pPr>
            <a:r>
              <a:rPr lang="en-GB" altLang="en-US" sz="2600">
                <a:latin typeface="Twinkl Cursive Looped" pitchFamily="2" charset="0"/>
              </a:rPr>
              <a:t>Encourage reading at greater depth</a:t>
            </a:r>
          </a:p>
          <a:p>
            <a:pPr lvl="1">
              <a:buFont typeface="Wingdings" pitchFamily="2" charset="2"/>
              <a:buChar char="ü"/>
            </a:pPr>
            <a:r>
              <a:rPr lang="en-GB" altLang="en-US" sz="2600">
                <a:latin typeface="Twinkl Cursive Looped" pitchFamily="2" charset="0"/>
              </a:rPr>
              <a:t>Purchase stock to suit readers</a:t>
            </a:r>
          </a:p>
          <a:p>
            <a:pPr lvl="1">
              <a:buFont typeface="Wingdings" pitchFamily="2" charset="2"/>
              <a:buChar char="ü"/>
            </a:pPr>
            <a:r>
              <a:rPr lang="en-GB" altLang="en-US" sz="2600">
                <a:latin typeface="Twinkl Cursive Looped" pitchFamily="2" charset="0"/>
              </a:rPr>
              <a:t>Fund raising for book stock – book fairs and sales</a:t>
            </a:r>
            <a:endParaRPr lang="en-US" altLang="en-US" sz="2600">
              <a:latin typeface="Twinkl Cursive Looped" pitchFamily="2" charset="0"/>
            </a:endParaRPr>
          </a:p>
        </p:txBody>
      </p:sp>
      <p:sp>
        <p:nvSpPr>
          <p:cNvPr id="39940" name="TextBox 3"/>
          <p:cNvSpPr txBox="1">
            <a:spLocks noChangeArrowheads="1"/>
          </p:cNvSpPr>
          <p:nvPr/>
        </p:nvSpPr>
        <p:spPr bwMode="auto">
          <a:xfrm>
            <a:off x="250825" y="5943600"/>
            <a:ext cx="8435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r>
              <a:rPr lang="en-US" altLang="en-US" sz="2000" i="1">
                <a:solidFill>
                  <a:srgbClr val="0070C0"/>
                </a:solidFill>
                <a:latin typeface="Twinkl Cursive Looped" pitchFamily="2" charset="0"/>
              </a:rPr>
              <a:t>*There are some restrictions at the moment due to Covid-19 </a:t>
            </a:r>
          </a:p>
          <a:p>
            <a:pPr algn="ctr" eaLnBrk="1" hangingPunct="1"/>
            <a:r>
              <a:rPr lang="en-US" altLang="en-US" sz="2000" i="1">
                <a:solidFill>
                  <a:srgbClr val="0070C0"/>
                </a:solidFill>
                <a:latin typeface="Twinkl Cursive Looped" pitchFamily="2" charset="0"/>
              </a:rPr>
              <a:t>and classes operating in bubbles.</a:t>
            </a:r>
          </a:p>
        </p:txBody>
      </p:sp>
      <p:pic>
        <p:nvPicPr>
          <p:cNvPr id="39941" name="Picture 4" descr="Library Homepage – Rachel Hill – Garrison Element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331788"/>
            <a:ext cx="266382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37427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itle 1">
            <a:extLst>
              <a:ext uri="{FF2B5EF4-FFF2-40B4-BE49-F238E27FC236}">
                <a16:creationId xmlns="" xmlns:a16="http://schemas.microsoft.com/office/drawing/2014/main" id="{F95B3B64-172A-41D3-9BE8-042A67F7FA1F}"/>
              </a:ext>
            </a:extLst>
          </p:cNvPr>
          <p:cNvSpPr>
            <a:spLocks noGrp="1"/>
          </p:cNvSpPr>
          <p:nvPr>
            <p:ph type="title"/>
          </p:nvPr>
        </p:nvSpPr>
        <p:spPr>
          <a:xfrm>
            <a:off x="468313" y="0"/>
            <a:ext cx="8229600" cy="1143000"/>
          </a:xfrm>
        </p:spPr>
        <p:txBody>
          <a:bodyPr/>
          <a:lstStyle/>
          <a:p>
            <a:pPr eaLnBrk="1" hangingPunct="1"/>
            <a:r>
              <a:rPr lang="en-GB" altLang="en-US" b="1" u="sng" dirty="0">
                <a:solidFill>
                  <a:srgbClr val="0070C0"/>
                </a:solidFill>
                <a:latin typeface="Twinkl Cursive Looped" panose="02000000000000000000" pitchFamily="2" charset="0"/>
              </a:rPr>
              <a:t>Maths at Home</a:t>
            </a:r>
          </a:p>
        </p:txBody>
      </p:sp>
      <p:sp>
        <p:nvSpPr>
          <p:cNvPr id="16388" name="Rectangle 4">
            <a:extLst>
              <a:ext uri="{FF2B5EF4-FFF2-40B4-BE49-F238E27FC236}">
                <a16:creationId xmlns="" xmlns:a16="http://schemas.microsoft.com/office/drawing/2014/main" id="{3696E48D-FC27-46D4-8C61-3002570968D0}"/>
              </a:ext>
            </a:extLst>
          </p:cNvPr>
          <p:cNvSpPr>
            <a:spLocks noChangeArrowheads="1"/>
          </p:cNvSpPr>
          <p:nvPr/>
        </p:nvSpPr>
        <p:spPr bwMode="auto">
          <a:xfrm>
            <a:off x="395288" y="1196975"/>
            <a:ext cx="79216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800" u="sng">
                <a:latin typeface="Twinkl Cursive Looped" panose="02000000000000000000" pitchFamily="2" charset="0"/>
              </a:rPr>
              <a:t>The aims for using Mathletics</a:t>
            </a:r>
          </a:p>
          <a:p>
            <a:pPr eaLnBrk="1" hangingPunct="1">
              <a:spcBef>
                <a:spcPct val="0"/>
              </a:spcBef>
              <a:buFontTx/>
              <a:buNone/>
            </a:pPr>
            <a:r>
              <a:rPr lang="en-GB" altLang="en-US" sz="2800" u="sng">
                <a:latin typeface="Twinkl Cursive Looped" panose="02000000000000000000" pitchFamily="2" charset="0"/>
              </a:rPr>
              <a:t> </a:t>
            </a:r>
          </a:p>
          <a:p>
            <a:pPr eaLnBrk="1" hangingPunct="1">
              <a:spcBef>
                <a:spcPct val="0"/>
              </a:spcBef>
              <a:buFontTx/>
              <a:buChar char="•"/>
            </a:pPr>
            <a:r>
              <a:rPr lang="en-GB" altLang="en-US" sz="2800">
                <a:latin typeface="Twinkl Cursive Looped" panose="02000000000000000000" pitchFamily="2" charset="0"/>
              </a:rPr>
              <a:t> For the children to feel more confident with their Maths ability in solving calculations and working through problems.</a:t>
            </a:r>
          </a:p>
          <a:p>
            <a:pPr eaLnBrk="1" hangingPunct="1">
              <a:spcBef>
                <a:spcPct val="0"/>
              </a:spcBef>
              <a:buFontTx/>
              <a:buNone/>
            </a:pPr>
            <a:r>
              <a:rPr lang="en-GB" altLang="en-US" sz="2800">
                <a:latin typeface="Twinkl Cursive Looped" panose="02000000000000000000" pitchFamily="2" charset="0"/>
              </a:rPr>
              <a:t> </a:t>
            </a:r>
          </a:p>
          <a:p>
            <a:pPr eaLnBrk="1" hangingPunct="1">
              <a:spcBef>
                <a:spcPct val="0"/>
              </a:spcBef>
              <a:buFontTx/>
              <a:buChar char="•"/>
            </a:pPr>
            <a:r>
              <a:rPr lang="en-GB" altLang="en-US" sz="2800">
                <a:latin typeface="Twinkl Cursive Looped" panose="02000000000000000000" pitchFamily="2" charset="0"/>
              </a:rPr>
              <a:t>To be able to consolidate their Maths strategies and identify any gaps in their learning. </a:t>
            </a:r>
          </a:p>
          <a:p>
            <a:pPr eaLnBrk="1" hangingPunct="1">
              <a:spcBef>
                <a:spcPct val="0"/>
              </a:spcBef>
              <a:buFontTx/>
              <a:buChar char="•"/>
            </a:pPr>
            <a:endParaRPr lang="en-GB" altLang="en-US" sz="2800">
              <a:latin typeface="Twinkl Cursive Looped" panose="02000000000000000000" pitchFamily="2" charset="0"/>
            </a:endParaRPr>
          </a:p>
          <a:p>
            <a:pPr eaLnBrk="1" hangingPunct="1">
              <a:spcBef>
                <a:spcPct val="0"/>
              </a:spcBef>
              <a:buFontTx/>
              <a:buChar char="•"/>
            </a:pPr>
            <a:r>
              <a:rPr lang="en-GB" altLang="en-US" sz="2800">
                <a:latin typeface="Twinkl Cursive Looped" panose="02000000000000000000" pitchFamily="2" charset="0"/>
              </a:rPr>
              <a:t>To reinforce the topics covered in school.</a:t>
            </a:r>
            <a:endParaRPr lang="en-GB" altLang="en-US" sz="2800">
              <a:latin typeface="Comic Sans MS" panose="030F0702030302020204" pitchFamily="66"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 xmlns:a16="http://schemas.microsoft.com/office/drawing/2014/main" id="{10AFD9CD-B236-44ED-BB03-5091BF05BB7E}"/>
              </a:ext>
            </a:extLst>
          </p:cNvPr>
          <p:cNvSpPr>
            <a:spLocks noGrp="1"/>
          </p:cNvSpPr>
          <p:nvPr>
            <p:ph type="title"/>
          </p:nvPr>
        </p:nvSpPr>
        <p:spPr>
          <a:xfrm>
            <a:off x="457200" y="-26988"/>
            <a:ext cx="8229600" cy="1143001"/>
          </a:xfrm>
        </p:spPr>
        <p:txBody>
          <a:bodyPr/>
          <a:lstStyle/>
          <a:p>
            <a:r>
              <a:rPr lang="en-US" altLang="en-US" b="1" u="sng" dirty="0">
                <a:solidFill>
                  <a:srgbClr val="0070C0"/>
                </a:solidFill>
                <a:latin typeface="Twinkl Cursive Looped" panose="02000000000000000000" pitchFamily="2" charset="0"/>
              </a:rPr>
              <a:t>Spelling at Home</a:t>
            </a:r>
            <a:endParaRPr lang="en-GB" altLang="en-US" b="1" u="sng" dirty="0">
              <a:solidFill>
                <a:srgbClr val="0070C0"/>
              </a:solidFill>
              <a:latin typeface="Twinkl Cursive Looped" panose="02000000000000000000" pitchFamily="2" charset="0"/>
            </a:endParaRPr>
          </a:p>
        </p:txBody>
      </p:sp>
      <p:sp>
        <p:nvSpPr>
          <p:cNvPr id="5" name="Content Placeholder 4">
            <a:extLst>
              <a:ext uri="{FF2B5EF4-FFF2-40B4-BE49-F238E27FC236}">
                <a16:creationId xmlns="" xmlns:a16="http://schemas.microsoft.com/office/drawing/2014/main" id="{6B367324-2254-4D62-9071-E013897327B3}"/>
              </a:ext>
            </a:extLst>
          </p:cNvPr>
          <p:cNvSpPr>
            <a:spLocks noGrp="1" noChangeArrowheads="1"/>
          </p:cNvSpPr>
          <p:nvPr>
            <p:ph idx="1"/>
          </p:nvPr>
        </p:nvSpPr>
        <p:spPr>
          <a:xfrm>
            <a:off x="179512" y="862513"/>
            <a:ext cx="8856984" cy="5410712"/>
          </a:xfrm>
        </p:spPr>
        <p:txBody>
          <a:bodyPr wrap="square">
            <a:spAutoFit/>
          </a:bodyPr>
          <a:lstStyle/>
          <a:p>
            <a:pPr marL="0" indent="0">
              <a:buFont typeface="Arial" panose="020B0604020202020204" pitchFamily="34" charset="0"/>
              <a:buNone/>
            </a:pPr>
            <a:r>
              <a:rPr lang="en-GB" altLang="en-US" sz="2000" dirty="0">
                <a:latin typeface="Twinkl Cursive Looped" panose="02000000000000000000" pitchFamily="2" charset="0"/>
              </a:rPr>
              <a:t>Our spellings link with the requirements of the National Curriculum for KS2 is on our </a:t>
            </a:r>
            <a:r>
              <a:rPr lang="en-GB" altLang="en-US" sz="2000" dirty="0">
                <a:latin typeface="Twinkl Cursive Looped" panose="02000000000000000000" pitchFamily="2" charset="0"/>
                <a:hlinkClick r:id="rId2"/>
              </a:rPr>
              <a:t>website</a:t>
            </a:r>
            <a:r>
              <a:rPr lang="en-GB" altLang="en-US" sz="2000" dirty="0">
                <a:latin typeface="Twinkl Cursive Looped" panose="02000000000000000000" pitchFamily="2" charset="0"/>
              </a:rPr>
              <a:t>.</a:t>
            </a:r>
          </a:p>
          <a:p>
            <a:pPr marL="0" indent="0">
              <a:buFont typeface="Arial" panose="020B0604020202020204" pitchFamily="34" charset="0"/>
              <a:buNone/>
            </a:pPr>
            <a:endParaRPr lang="en-GB" altLang="en-US" sz="2000" dirty="0">
              <a:latin typeface="Twinkl Cursive Looped" panose="02000000000000000000" pitchFamily="2" charset="0"/>
            </a:endParaRPr>
          </a:p>
          <a:p>
            <a:pPr marL="0" indent="0">
              <a:buFont typeface="Arial" panose="020B0604020202020204" pitchFamily="34" charset="0"/>
              <a:buNone/>
            </a:pPr>
            <a:r>
              <a:rPr lang="en-GB" altLang="en-US" sz="2000" dirty="0">
                <a:latin typeface="Twinkl Cursive Looped" panose="02000000000000000000" pitchFamily="2" charset="0"/>
              </a:rPr>
              <a:t>Children are required to be able to spell  words from the list of </a:t>
            </a:r>
            <a:r>
              <a:rPr lang="en-GB" altLang="en-US" sz="2000" dirty="0">
                <a:latin typeface="Twinkl Cursive Looped" panose="02000000000000000000" pitchFamily="2" charset="0"/>
                <a:hlinkClick r:id="rId3"/>
              </a:rPr>
              <a:t>common exception words </a:t>
            </a:r>
            <a:r>
              <a:rPr lang="en-GB" altLang="en-US" sz="2000" dirty="0">
                <a:latin typeface="Twinkl Cursive Looped" panose="02000000000000000000" pitchFamily="2" charset="0"/>
              </a:rPr>
              <a:t>for their phase and all the phases below, and to be able to use their knowledge of spelling rules to add prefixes and suffixes to root words.</a:t>
            </a:r>
          </a:p>
          <a:p>
            <a:pPr marL="0" indent="0">
              <a:buFont typeface="Arial" panose="020B0604020202020204" pitchFamily="34" charset="0"/>
              <a:buNone/>
            </a:pPr>
            <a:endParaRPr lang="en-GB" altLang="en-US" sz="2000" dirty="0">
              <a:latin typeface="Twinkl Cursive Looped" panose="02000000000000000000" pitchFamily="2" charset="0"/>
            </a:endParaRPr>
          </a:p>
          <a:p>
            <a:pPr marL="0" indent="0">
              <a:buFont typeface="Arial" panose="020B0604020202020204" pitchFamily="34" charset="0"/>
              <a:buNone/>
            </a:pPr>
            <a:r>
              <a:rPr lang="en-GB" altLang="en-US" sz="2000" dirty="0">
                <a:latin typeface="Twinkl Cursive Looped" panose="02000000000000000000" pitchFamily="2" charset="0"/>
              </a:rPr>
              <a:t>Under the </a:t>
            </a:r>
            <a:r>
              <a:rPr lang="en-GB" altLang="en-US" sz="2000" b="1" dirty="0">
                <a:latin typeface="Twinkl Cursive Looped" panose="02000000000000000000" pitchFamily="2" charset="0"/>
              </a:rPr>
              <a:t>Curriculum tab </a:t>
            </a:r>
            <a:r>
              <a:rPr lang="en-GB" altLang="en-US" sz="2000" dirty="0">
                <a:latin typeface="Twinkl Cursive Looped" panose="02000000000000000000" pitchFamily="2" charset="0"/>
              </a:rPr>
              <a:t>on our Home Page you will find a link to English, Maths, Reading and Spelling and further support in each of these areas.</a:t>
            </a:r>
          </a:p>
          <a:p>
            <a:pPr marL="0" indent="0">
              <a:buFont typeface="Arial" panose="020B0604020202020204" pitchFamily="34" charset="0"/>
              <a:buNone/>
            </a:pPr>
            <a:endParaRPr lang="en-GB" altLang="en-US" sz="1800" dirty="0">
              <a:latin typeface="Twinkl Cursive Looped" panose="02000000000000000000" pitchFamily="2" charset="0"/>
            </a:endParaRPr>
          </a:p>
          <a:p>
            <a:pPr marL="0" indent="0">
              <a:buNone/>
            </a:pPr>
            <a:r>
              <a:rPr lang="en-GB" altLang="en-US" sz="1800" b="1" dirty="0">
                <a:latin typeface="Twinkl Cursive Looped" panose="02000000000000000000" pitchFamily="2" charset="0"/>
              </a:rPr>
              <a:t>Some tips for teaching spelling </a:t>
            </a:r>
            <a:r>
              <a:rPr lang="en-GB" altLang="en-US" sz="1800" dirty="0">
                <a:latin typeface="Twinkl Cursive Looped" panose="02000000000000000000" pitchFamily="2" charset="0"/>
              </a:rPr>
              <a:t>-Let them get creative, turn the word into a drawing.</a:t>
            </a:r>
          </a:p>
          <a:p>
            <a:pPr marL="0" indent="0">
              <a:buNone/>
            </a:pPr>
            <a:r>
              <a:rPr lang="en-GB" altLang="en-US" sz="1800" dirty="0">
                <a:latin typeface="Twinkl Cursive Looped" panose="02000000000000000000" pitchFamily="2" charset="0"/>
              </a:rPr>
              <a:t>Write words out by hand, perhaps 3 times each word.</a:t>
            </a:r>
          </a:p>
          <a:p>
            <a:pPr marL="0" indent="0">
              <a:buNone/>
            </a:pPr>
            <a:r>
              <a:rPr lang="en-GB" altLang="en-US" sz="1800" dirty="0">
                <a:latin typeface="Twinkl Cursive Looped" panose="02000000000000000000" pitchFamily="2" charset="0"/>
              </a:rPr>
              <a:t>Encourage reading through the spelling list and spell the word out loud.</a:t>
            </a:r>
          </a:p>
          <a:p>
            <a:pPr marL="0" indent="0">
              <a:buNone/>
            </a:pPr>
            <a:r>
              <a:rPr lang="en-GB" altLang="en-US" sz="1800" dirty="0">
                <a:latin typeface="Twinkl Cursive Looped" panose="02000000000000000000" pitchFamily="2" charset="0"/>
              </a:rPr>
              <a:t>Keep words on display- make flashcards.</a:t>
            </a:r>
          </a:p>
          <a:p>
            <a:pPr marL="0" indent="0">
              <a:buNone/>
            </a:pPr>
            <a:r>
              <a:rPr lang="en-GB" altLang="en-US" sz="1800" dirty="0">
                <a:latin typeface="Twinkl Cursive Looped" panose="02000000000000000000" pitchFamily="2" charset="0"/>
              </a:rPr>
              <a:t>Play games to practice spelling.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3850" y="2997200"/>
            <a:ext cx="2519363" cy="3384550"/>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3" name="Title 1"/>
          <p:cNvSpPr>
            <a:spLocks noGrp="1"/>
          </p:cNvSpPr>
          <p:nvPr>
            <p:ph type="ctrTitle"/>
          </p:nvPr>
        </p:nvSpPr>
        <p:spPr>
          <a:xfrm>
            <a:off x="6350" y="1916113"/>
            <a:ext cx="9290050" cy="935037"/>
          </a:xfrm>
        </p:spPr>
        <p:txBody>
          <a:bodyPr/>
          <a:lstStyle/>
          <a:p>
            <a:pPr algn="l" eaLnBrk="1" hangingPunct="1"/>
            <a:r>
              <a:rPr lang="en-GB" altLang="en-US" sz="4000" b="1" dirty="0">
                <a:solidFill>
                  <a:srgbClr val="0070C0"/>
                </a:solidFill>
                <a:latin typeface="Twinkl Cursive Looped" pitchFamily="2" charset="0"/>
                <a:cs typeface="Arial" charset="0"/>
              </a:rPr>
              <a:t>Teaching Team in </a:t>
            </a:r>
            <a:r>
              <a:rPr lang="en-GB" altLang="en-US" sz="4000" b="1" dirty="0" smtClean="0">
                <a:solidFill>
                  <a:srgbClr val="0070C0"/>
                </a:solidFill>
                <a:latin typeface="Twinkl Cursive Looped" pitchFamily="2" charset="0"/>
                <a:cs typeface="Arial" charset="0"/>
              </a:rPr>
              <a:t>Upper Key </a:t>
            </a:r>
            <a:r>
              <a:rPr lang="en-GB" altLang="en-US" sz="4000" b="1" dirty="0">
                <a:solidFill>
                  <a:srgbClr val="0070C0"/>
                </a:solidFill>
                <a:latin typeface="Twinkl Cursive Looped" pitchFamily="2" charset="0"/>
                <a:cs typeface="Arial" charset="0"/>
              </a:rPr>
              <a:t>Stage </a:t>
            </a:r>
            <a:r>
              <a:rPr lang="en-GB" altLang="en-US" sz="4000" b="1" dirty="0" smtClean="0">
                <a:solidFill>
                  <a:srgbClr val="0070C0"/>
                </a:solidFill>
                <a:latin typeface="Twinkl Cursive Looped" pitchFamily="2" charset="0"/>
                <a:cs typeface="Arial" charset="0"/>
              </a:rPr>
              <a:t>Two</a:t>
            </a:r>
            <a:endParaRPr lang="en-GB" altLang="en-US" sz="4000" b="1" dirty="0">
              <a:solidFill>
                <a:srgbClr val="0070C0"/>
              </a:solidFill>
              <a:latin typeface="Twinkl Cursive Looped" pitchFamily="2" charset="0"/>
              <a:cs typeface="Arial" charset="0"/>
            </a:endParaRPr>
          </a:p>
        </p:txBody>
      </p:sp>
      <p:pic>
        <p:nvPicPr>
          <p:cNvPr id="15364"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p:cNvSpPr txBox="1">
            <a:spLocks noChangeArrowheads="1"/>
          </p:cNvSpPr>
          <p:nvPr/>
        </p:nvSpPr>
        <p:spPr bwMode="auto">
          <a:xfrm>
            <a:off x="252413" y="3068638"/>
            <a:ext cx="2663825" cy="222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r>
              <a:rPr lang="en-US" altLang="en-US" b="1" u="sng" dirty="0">
                <a:latin typeface="Twinkl Cursive Looped" pitchFamily="2" charset="0"/>
              </a:rPr>
              <a:t>Kingfisher Class</a:t>
            </a:r>
          </a:p>
          <a:p>
            <a:pPr algn="ctr" eaLnBrk="1" hangingPunct="1">
              <a:defRPr/>
            </a:pPr>
            <a:r>
              <a:rPr lang="en-US" altLang="en-US" b="1" dirty="0">
                <a:latin typeface="Twinkl Cursive Looped" pitchFamily="2" charset="0"/>
              </a:rPr>
              <a:t>Year 5 </a:t>
            </a:r>
          </a:p>
          <a:p>
            <a:pPr algn="ctr" eaLnBrk="1" hangingPunct="1">
              <a:defRPr/>
            </a:pPr>
            <a:endParaRPr lang="en-US" altLang="en-US" sz="1050" dirty="0">
              <a:latin typeface="Twinkl Cursive Looped" pitchFamily="2" charset="0"/>
            </a:endParaRPr>
          </a:p>
          <a:p>
            <a:pPr algn="ctr" eaLnBrk="1" hangingPunct="1">
              <a:defRPr/>
            </a:pPr>
            <a:r>
              <a:rPr lang="en-US" altLang="en-US" sz="2000" dirty="0" err="1">
                <a:latin typeface="Twinkl Cursive Looped" pitchFamily="2" charset="0"/>
              </a:rPr>
              <a:t>Mrs</a:t>
            </a:r>
            <a:r>
              <a:rPr lang="en-US" altLang="en-US" sz="2000" dirty="0">
                <a:latin typeface="Twinkl Cursive Looped" pitchFamily="2" charset="0"/>
              </a:rPr>
              <a:t> Burrows)</a:t>
            </a:r>
          </a:p>
          <a:p>
            <a:pPr algn="ctr" eaLnBrk="1" hangingPunct="1">
              <a:defRPr/>
            </a:pPr>
            <a:endParaRPr lang="en-US" altLang="en-US" sz="2000" dirty="0">
              <a:latin typeface="Twinkl Cursive Looped" pitchFamily="2" charset="0"/>
            </a:endParaRPr>
          </a:p>
          <a:p>
            <a:pPr algn="ctr" eaLnBrk="1" hangingPunct="1">
              <a:defRPr/>
            </a:pPr>
            <a:r>
              <a:rPr lang="en-US" altLang="en-US" sz="2000" dirty="0" err="1">
                <a:latin typeface="Twinkl Cursive Looped" pitchFamily="2" charset="0"/>
              </a:rPr>
              <a:t>Mrs</a:t>
            </a:r>
            <a:r>
              <a:rPr lang="en-US" altLang="en-US" sz="2000" dirty="0">
                <a:latin typeface="Twinkl Cursive Looped" pitchFamily="2" charset="0"/>
              </a:rPr>
              <a:t> </a:t>
            </a:r>
            <a:r>
              <a:rPr lang="en-US" altLang="en-US" sz="2000" dirty="0" err="1">
                <a:latin typeface="Twinkl Cursive Looped" pitchFamily="2" charset="0"/>
              </a:rPr>
              <a:t>Trenholm</a:t>
            </a:r>
            <a:endParaRPr lang="en-US" altLang="en-US" sz="2000" dirty="0">
              <a:latin typeface="Twinkl Cursive Looped" pitchFamily="2" charset="0"/>
            </a:endParaRPr>
          </a:p>
          <a:p>
            <a:pPr algn="ctr" eaLnBrk="1" hangingPunct="1">
              <a:defRPr/>
            </a:pPr>
            <a:r>
              <a:rPr lang="en-US" altLang="en-US" sz="2000" dirty="0">
                <a:latin typeface="Twinkl Cursive Looped" pitchFamily="2" charset="0"/>
              </a:rPr>
              <a:t>(Teaching Assistant</a:t>
            </a:r>
            <a:r>
              <a:rPr lang="en-US" altLang="en-US" sz="1800" dirty="0">
                <a:latin typeface="Twinkl Cursive Looped" pitchFamily="2" charset="0"/>
              </a:rPr>
              <a:t>)</a:t>
            </a:r>
          </a:p>
        </p:txBody>
      </p:sp>
      <p:sp>
        <p:nvSpPr>
          <p:cNvPr id="7" name="Rounded Rectangle 6"/>
          <p:cNvSpPr/>
          <p:nvPr/>
        </p:nvSpPr>
        <p:spPr>
          <a:xfrm>
            <a:off x="3348038" y="3284538"/>
            <a:ext cx="2519362" cy="2665412"/>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7" name="TextBox 7"/>
          <p:cNvSpPr txBox="1">
            <a:spLocks noChangeArrowheads="1"/>
          </p:cNvSpPr>
          <p:nvPr/>
        </p:nvSpPr>
        <p:spPr bwMode="auto">
          <a:xfrm>
            <a:off x="3348038" y="3498850"/>
            <a:ext cx="251936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pPr algn="ctr"/>
            <a:r>
              <a:rPr lang="en-US" altLang="en-US" sz="2400" b="1" u="sng" dirty="0">
                <a:latin typeface="Twinkl Cursive Looped" pitchFamily="2" charset="0"/>
              </a:rPr>
              <a:t>Egret Class</a:t>
            </a:r>
          </a:p>
          <a:p>
            <a:pPr algn="ctr"/>
            <a:r>
              <a:rPr lang="en-US" altLang="en-US" sz="2400" b="1" dirty="0">
                <a:latin typeface="Twinkl Cursive Looped" pitchFamily="2" charset="0"/>
              </a:rPr>
              <a:t>Year 5 &amp; 6</a:t>
            </a:r>
          </a:p>
          <a:p>
            <a:endParaRPr lang="en-US" altLang="en-US" sz="2400" dirty="0">
              <a:latin typeface="Twinkl Cursive Looped" pitchFamily="2" charset="0"/>
            </a:endParaRPr>
          </a:p>
          <a:p>
            <a:pPr algn="ctr"/>
            <a:r>
              <a:rPr lang="en-US" altLang="en-US" sz="2000" dirty="0" err="1">
                <a:latin typeface="Twinkl Cursive Looped" pitchFamily="2" charset="0"/>
              </a:rPr>
              <a:t>Mrs</a:t>
            </a:r>
            <a:r>
              <a:rPr lang="en-US" altLang="en-US" sz="2000" dirty="0">
                <a:latin typeface="Twinkl Cursive Looped" pitchFamily="2" charset="0"/>
              </a:rPr>
              <a:t> </a:t>
            </a:r>
            <a:r>
              <a:rPr lang="en-US" altLang="en-US" sz="2000" dirty="0" err="1">
                <a:latin typeface="Twinkl Cursive Looped" pitchFamily="2" charset="0"/>
              </a:rPr>
              <a:t>Coombes</a:t>
            </a:r>
            <a:r>
              <a:rPr lang="en-US" altLang="en-US" sz="2000" dirty="0">
                <a:latin typeface="Twinkl Cursive Looped" pitchFamily="2" charset="0"/>
              </a:rPr>
              <a:t> (Mon)</a:t>
            </a:r>
          </a:p>
          <a:p>
            <a:pPr algn="ctr"/>
            <a:r>
              <a:rPr lang="en-US" altLang="en-US" sz="2000" dirty="0" err="1">
                <a:latin typeface="Twinkl Cursive Looped" pitchFamily="2" charset="0"/>
              </a:rPr>
              <a:t>Mrs</a:t>
            </a:r>
            <a:r>
              <a:rPr lang="en-US" altLang="en-US" sz="2000" dirty="0">
                <a:latin typeface="Twinkl Cursive Looped" pitchFamily="2" charset="0"/>
              </a:rPr>
              <a:t> Rogers Tue - Fri</a:t>
            </a:r>
          </a:p>
          <a:p>
            <a:pPr algn="ctr"/>
            <a:r>
              <a:rPr lang="en-US" altLang="en-US" sz="2000" dirty="0">
                <a:latin typeface="Twinkl Cursive Looped" pitchFamily="2" charset="0"/>
              </a:rPr>
              <a:t>(Class Teacher)</a:t>
            </a:r>
          </a:p>
        </p:txBody>
      </p:sp>
      <p:sp>
        <p:nvSpPr>
          <p:cNvPr id="9" name="Rounded Rectangle 8"/>
          <p:cNvSpPr/>
          <p:nvPr/>
        </p:nvSpPr>
        <p:spPr>
          <a:xfrm>
            <a:off x="6300788" y="3068638"/>
            <a:ext cx="2519362" cy="3384550"/>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9" name="TextBox 9"/>
          <p:cNvSpPr txBox="1">
            <a:spLocks noChangeArrowheads="1"/>
          </p:cNvSpPr>
          <p:nvPr/>
        </p:nvSpPr>
        <p:spPr bwMode="auto">
          <a:xfrm>
            <a:off x="6372225" y="3440113"/>
            <a:ext cx="2447925"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pPr algn="ctr"/>
            <a:r>
              <a:rPr lang="en-US" altLang="en-US" sz="2400" b="1" u="sng" dirty="0">
                <a:latin typeface="Twinkl Cursive Looped" pitchFamily="2" charset="0"/>
              </a:rPr>
              <a:t>Cormorant Class</a:t>
            </a:r>
          </a:p>
          <a:p>
            <a:pPr algn="ctr"/>
            <a:r>
              <a:rPr lang="en-US" altLang="en-US" sz="2400" b="1" dirty="0">
                <a:latin typeface="Twinkl Cursive Looped" pitchFamily="2" charset="0"/>
              </a:rPr>
              <a:t>Year 6 </a:t>
            </a:r>
          </a:p>
          <a:p>
            <a:endParaRPr lang="en-US" altLang="en-US" sz="900" dirty="0">
              <a:latin typeface="Twinkl Cursive Looped" pitchFamily="2" charset="0"/>
            </a:endParaRPr>
          </a:p>
          <a:p>
            <a:pPr algn="ctr"/>
            <a:r>
              <a:rPr lang="en-US" altLang="en-US" sz="2000" dirty="0" err="1">
                <a:latin typeface="Twinkl Cursive Looped" pitchFamily="2" charset="0"/>
              </a:rPr>
              <a:t>Mrs</a:t>
            </a:r>
            <a:r>
              <a:rPr lang="en-US" altLang="en-US" sz="2000" dirty="0">
                <a:latin typeface="Twinkl Cursive Looped" pitchFamily="2" charset="0"/>
              </a:rPr>
              <a:t> McCann &amp; </a:t>
            </a:r>
          </a:p>
          <a:p>
            <a:pPr algn="ctr"/>
            <a:r>
              <a:rPr lang="en-US" altLang="en-US" sz="2000" dirty="0" err="1">
                <a:latin typeface="Twinkl Cursive Looped" pitchFamily="2" charset="0"/>
              </a:rPr>
              <a:t>Mrs</a:t>
            </a:r>
            <a:r>
              <a:rPr lang="en-US" altLang="en-US" sz="2000" dirty="0">
                <a:latin typeface="Twinkl Cursive Looped" pitchFamily="2" charset="0"/>
              </a:rPr>
              <a:t> Sadler</a:t>
            </a:r>
          </a:p>
          <a:p>
            <a:pPr algn="ctr"/>
            <a:r>
              <a:rPr lang="en-US" altLang="en-US" sz="2000" dirty="0">
                <a:latin typeface="Twinkl Cursive Looped" pitchFamily="2" charset="0"/>
              </a:rPr>
              <a:t>(Class Teachers)</a:t>
            </a:r>
          </a:p>
          <a:p>
            <a:pPr algn="ctr"/>
            <a:endParaRPr lang="en-US" altLang="en-US" sz="2000" dirty="0">
              <a:latin typeface="Twinkl Cursive Looped" pitchFamily="2" charset="0"/>
            </a:endParaRPr>
          </a:p>
          <a:p>
            <a:pPr algn="ctr"/>
            <a:r>
              <a:rPr lang="en-US" altLang="en-US" sz="2000" dirty="0" err="1">
                <a:latin typeface="Twinkl Cursive Looped" pitchFamily="2" charset="0"/>
              </a:rPr>
              <a:t>Mrs</a:t>
            </a:r>
            <a:r>
              <a:rPr lang="en-US" altLang="en-US" sz="2000" dirty="0">
                <a:latin typeface="Twinkl Cursive Looped" pitchFamily="2" charset="0"/>
              </a:rPr>
              <a:t> Gilbert</a:t>
            </a:r>
          </a:p>
          <a:p>
            <a:pPr algn="ctr"/>
            <a:r>
              <a:rPr lang="en-US" altLang="en-US" sz="2000" dirty="0">
                <a:latin typeface="Twinkl Cursive Looped" pitchFamily="2" charset="0"/>
              </a:rPr>
              <a:t>(Teaching Assistant</a:t>
            </a:r>
            <a:r>
              <a:rPr lang="en-US" altLang="en-US" sz="1800" dirty="0">
                <a:latin typeface="Arial" charset="0"/>
              </a:rPr>
              <a:t>)</a:t>
            </a:r>
          </a:p>
        </p:txBody>
      </p:sp>
    </p:spTree>
    <p:extLst>
      <p:ext uri="{BB962C8B-B14F-4D97-AF65-F5344CB8AC3E}">
        <p14:creationId xmlns:p14="http://schemas.microsoft.com/office/powerpoint/2010/main" val="317977244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 xmlns:a16="http://schemas.microsoft.com/office/drawing/2014/main" id="{E754B5A0-75B4-43B3-9DF1-00BAD0990CEB}"/>
              </a:ext>
            </a:extLst>
          </p:cNvPr>
          <p:cNvSpPr>
            <a:spLocks noGrp="1"/>
          </p:cNvSpPr>
          <p:nvPr>
            <p:ph type="title"/>
          </p:nvPr>
        </p:nvSpPr>
        <p:spPr>
          <a:xfrm>
            <a:off x="0" y="260350"/>
            <a:ext cx="9108504" cy="1143000"/>
          </a:xfrm>
        </p:spPr>
        <p:txBody>
          <a:bodyPr/>
          <a:lstStyle/>
          <a:p>
            <a:r>
              <a:rPr lang="en-US" altLang="en-US" b="1" u="sng" dirty="0">
                <a:solidFill>
                  <a:srgbClr val="0070C0"/>
                </a:solidFill>
                <a:latin typeface="Twinkl Cursive Looped" panose="02000000000000000000" pitchFamily="2" charset="0"/>
              </a:rPr>
              <a:t>Red Book Bag and School Library Books</a:t>
            </a:r>
            <a:endParaRPr lang="en-GB" altLang="en-US" b="1" u="sng" dirty="0">
              <a:solidFill>
                <a:srgbClr val="0070C0"/>
              </a:solidFill>
              <a:latin typeface="Twinkl Cursive Looped" panose="02000000000000000000" pitchFamily="2" charset="0"/>
            </a:endParaRPr>
          </a:p>
        </p:txBody>
      </p:sp>
      <p:sp>
        <p:nvSpPr>
          <p:cNvPr id="5" name="Content Placeholder 4">
            <a:extLst>
              <a:ext uri="{FF2B5EF4-FFF2-40B4-BE49-F238E27FC236}">
                <a16:creationId xmlns="" xmlns:a16="http://schemas.microsoft.com/office/drawing/2014/main" id="{4399998C-4BAD-4969-9ECD-91BC10156073}"/>
              </a:ext>
            </a:extLst>
          </p:cNvPr>
          <p:cNvSpPr>
            <a:spLocks noGrp="1" noChangeArrowheads="1"/>
          </p:cNvSpPr>
          <p:nvPr>
            <p:ph idx="1"/>
          </p:nvPr>
        </p:nvSpPr>
        <p:spPr>
          <a:xfrm>
            <a:off x="107504" y="1628800"/>
            <a:ext cx="8713663" cy="4819781"/>
          </a:xfrm>
        </p:spPr>
        <p:txBody>
          <a:bodyPr wrap="square">
            <a:spAutoFit/>
          </a:bodyPr>
          <a:lstStyle/>
          <a:p>
            <a:r>
              <a:rPr lang="en-GB" altLang="en-US" dirty="0">
                <a:latin typeface="Twinkl Cursive Looped" panose="02000000000000000000" pitchFamily="2" charset="0"/>
              </a:rPr>
              <a:t>Red Book Bag should be </a:t>
            </a:r>
            <a:r>
              <a:rPr lang="en-GB" altLang="en-US" b="1" u="sng" dirty="0">
                <a:latin typeface="Twinkl Cursive Looped" panose="02000000000000000000" pitchFamily="2" charset="0"/>
              </a:rPr>
              <a:t>returned to school every week on a Wednesday </a:t>
            </a:r>
            <a:r>
              <a:rPr lang="en-GB" altLang="en-US" dirty="0">
                <a:latin typeface="Twinkl Cursive Looped" panose="02000000000000000000" pitchFamily="2" charset="0"/>
              </a:rPr>
              <a:t>with your </a:t>
            </a:r>
            <a:r>
              <a:rPr lang="en-GB" altLang="en-US" b="1" dirty="0">
                <a:latin typeface="Twinkl Cursive Looped" panose="02000000000000000000" pitchFamily="2" charset="0"/>
              </a:rPr>
              <a:t>child’s library books </a:t>
            </a:r>
            <a:r>
              <a:rPr lang="en-GB" altLang="en-US" dirty="0">
                <a:latin typeface="Twinkl Cursive Looped" panose="02000000000000000000" pitchFamily="2" charset="0"/>
              </a:rPr>
              <a:t>and any </a:t>
            </a:r>
            <a:r>
              <a:rPr lang="en-GB" altLang="en-US" b="1" dirty="0">
                <a:latin typeface="Twinkl Cursive Looped" panose="02000000000000000000" pitchFamily="2" charset="0"/>
              </a:rPr>
              <a:t>Optional Extras </a:t>
            </a:r>
            <a:r>
              <a:rPr lang="en-GB" altLang="en-US" dirty="0">
                <a:latin typeface="Twinkl Cursive Looped" panose="02000000000000000000" pitchFamily="2" charset="0"/>
              </a:rPr>
              <a:t>they have completed. </a:t>
            </a:r>
          </a:p>
          <a:p>
            <a:r>
              <a:rPr lang="en-GB" altLang="en-US" dirty="0">
                <a:latin typeface="Twinkl Cursive Looped" panose="02000000000000000000" pitchFamily="2" charset="0"/>
              </a:rPr>
              <a:t>Any comments or queries you have please email using our UKS2 email address</a:t>
            </a:r>
          </a:p>
          <a:p>
            <a:pPr marL="0" indent="0">
              <a:buNone/>
            </a:pPr>
            <a:r>
              <a:rPr lang="en-GB" altLang="en-US" dirty="0">
                <a:latin typeface="Twinkl Cursive Looped" panose="02000000000000000000" pitchFamily="2" charset="0"/>
              </a:rPr>
              <a:t>   </a:t>
            </a:r>
            <a:r>
              <a:rPr lang="en-GB" altLang="en-US" dirty="0">
                <a:solidFill>
                  <a:srgbClr val="FF0000"/>
                </a:solidFill>
                <a:latin typeface="Twinkl Cursive Looped" panose="02000000000000000000" pitchFamily="2" charset="0"/>
              </a:rPr>
              <a:t>UKS2@westkirbyprimaryschool.co.uk</a:t>
            </a:r>
          </a:p>
          <a:p>
            <a:r>
              <a:rPr lang="en-GB" altLang="en-US" dirty="0">
                <a:latin typeface="Twinkl Cursive Looped" panose="02000000000000000000" pitchFamily="2" charset="0"/>
              </a:rPr>
              <a:t>Also let us know if there were any problems that your child had with the Home Learning.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 xmlns:a16="http://schemas.microsoft.com/office/drawing/2014/main" id="{E741A543-BF46-46FB-8145-50629DD3544A}"/>
              </a:ext>
            </a:extLst>
          </p:cNvPr>
          <p:cNvSpPr>
            <a:spLocks noGrp="1"/>
          </p:cNvSpPr>
          <p:nvPr>
            <p:ph type="title"/>
          </p:nvPr>
        </p:nvSpPr>
        <p:spPr>
          <a:xfrm>
            <a:off x="467544" y="116632"/>
            <a:ext cx="8229600" cy="1143000"/>
          </a:xfrm>
        </p:spPr>
        <p:txBody>
          <a:bodyPr/>
          <a:lstStyle/>
          <a:p>
            <a:r>
              <a:rPr lang="en-US" altLang="en-US" b="1" u="sng" dirty="0">
                <a:solidFill>
                  <a:srgbClr val="0070C0"/>
                </a:solidFill>
                <a:latin typeface="Twinkl Cursive Looped" panose="02000000000000000000" pitchFamily="2" charset="0"/>
              </a:rPr>
              <a:t>PE &amp; Swimming</a:t>
            </a:r>
            <a:endParaRPr lang="en-GB" altLang="en-US" b="1" u="sng" dirty="0">
              <a:solidFill>
                <a:srgbClr val="0070C0"/>
              </a:solidFill>
              <a:latin typeface="Twinkl Cursive Looped" panose="02000000000000000000" pitchFamily="2" charset="0"/>
            </a:endParaRPr>
          </a:p>
        </p:txBody>
      </p:sp>
      <p:sp>
        <p:nvSpPr>
          <p:cNvPr id="5" name="Content Placeholder 4">
            <a:extLst>
              <a:ext uri="{FF2B5EF4-FFF2-40B4-BE49-F238E27FC236}">
                <a16:creationId xmlns="" xmlns:a16="http://schemas.microsoft.com/office/drawing/2014/main" id="{EB2FEB89-3F6D-4F07-84D9-3D893A8FB9B1}"/>
              </a:ext>
            </a:extLst>
          </p:cNvPr>
          <p:cNvSpPr>
            <a:spLocks noGrp="1" noChangeArrowheads="1"/>
          </p:cNvSpPr>
          <p:nvPr>
            <p:ph idx="1"/>
          </p:nvPr>
        </p:nvSpPr>
        <p:spPr>
          <a:xfrm>
            <a:off x="268097" y="1052736"/>
            <a:ext cx="8426450" cy="5189113"/>
          </a:xfrm>
        </p:spPr>
        <p:txBody>
          <a:bodyPr>
            <a:spAutoFit/>
          </a:bodyPr>
          <a:lstStyle/>
          <a:p>
            <a:r>
              <a:rPr lang="en-GB" altLang="en-US" sz="2200" dirty="0">
                <a:latin typeface="Twinkl Cursive Looped" panose="02000000000000000000" pitchFamily="2" charset="0"/>
              </a:rPr>
              <a:t>All children are expected to participate in PE </a:t>
            </a:r>
            <a:r>
              <a:rPr lang="en-GB" altLang="en-US" sz="2200" dirty="0" err="1">
                <a:latin typeface="Twinkl Cursive Looped" panose="02000000000000000000" pitchFamily="2" charset="0"/>
              </a:rPr>
              <a:t>lessons</a:t>
            </a:r>
            <a:r>
              <a:rPr lang="en-GB" altLang="en-US" sz="2000" dirty="0" err="1">
                <a:latin typeface="Twinkl Cursive Looped" panose="02000000000000000000" pitchFamily="2" charset="0"/>
              </a:rPr>
              <a:t>.</a:t>
            </a:r>
            <a:r>
              <a:rPr lang="en-GB" altLang="en-US" sz="2400" b="1" u="sng" dirty="0" err="1">
                <a:latin typeface="Twinkl Cursive Looped" panose="02000000000000000000" pitchFamily="2" charset="0"/>
              </a:rPr>
              <a:t>.Due</a:t>
            </a:r>
            <a:r>
              <a:rPr lang="en-GB" altLang="en-US" sz="2400" b="1" u="sng" dirty="0">
                <a:latin typeface="Twinkl Cursive Looped" panose="02000000000000000000" pitchFamily="2" charset="0"/>
              </a:rPr>
              <a:t> to Covid-19, on the day when your child has PE (Friday) they will be required to attend school in their PE Kit , and remain in their kit for the whole </a:t>
            </a:r>
            <a:r>
              <a:rPr lang="en-GB" altLang="en-US" sz="2400" b="1" u="sng" dirty="0" err="1">
                <a:latin typeface="Twinkl Cursive Looped" panose="02000000000000000000" pitchFamily="2" charset="0"/>
              </a:rPr>
              <a:t>day.They</a:t>
            </a:r>
            <a:r>
              <a:rPr lang="en-GB" altLang="en-US" sz="2400" b="1" u="sng" dirty="0">
                <a:latin typeface="Twinkl Cursive Looped" panose="02000000000000000000" pitchFamily="2" charset="0"/>
              </a:rPr>
              <a:t> do not need to bring in a pump bag.</a:t>
            </a:r>
            <a:endParaRPr lang="en-GB" altLang="en-US" sz="2800" b="1" u="sng" dirty="0">
              <a:latin typeface="Twinkl Cursive Looped" panose="02000000000000000000" pitchFamily="2" charset="0"/>
            </a:endParaRPr>
          </a:p>
          <a:p>
            <a:r>
              <a:rPr lang="en-GB" altLang="en-US" sz="2200" dirty="0">
                <a:latin typeface="Twinkl Cursive Looped" panose="02000000000000000000" pitchFamily="2" charset="0"/>
              </a:rPr>
              <a:t>Our indoor PE Kit is a pale blue t-shirt, navy shorts and black pumps. </a:t>
            </a:r>
          </a:p>
          <a:p>
            <a:r>
              <a:rPr lang="en-GB" altLang="en-US" sz="2200" dirty="0">
                <a:latin typeface="Twinkl Cursive Looped" panose="02000000000000000000" pitchFamily="2" charset="0"/>
              </a:rPr>
              <a:t>During outdoor PE lessons, and when the weather becomes colder we suggest your child wears dark leggings or joggers and a pair of trainers. They will need their school jumper/cardigan to wear over their blue PE t-shirt.</a:t>
            </a:r>
          </a:p>
          <a:p>
            <a:r>
              <a:rPr lang="en-GB" altLang="en-US" sz="2200" dirty="0">
                <a:latin typeface="Twinkl Cursive Looped" panose="02000000000000000000" pitchFamily="2" charset="0"/>
              </a:rPr>
              <a:t>Due to Covid-19 we are unable to go swimming as planned in the autumn term, but hope to have more information as the year progresses.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 xmlns:a16="http://schemas.microsoft.com/office/drawing/2014/main" id="{FE2A0E2E-F3FA-4894-819B-060939A591EF}"/>
              </a:ext>
            </a:extLst>
          </p:cNvPr>
          <p:cNvSpPr>
            <a:spLocks noGrp="1"/>
          </p:cNvSpPr>
          <p:nvPr>
            <p:ph type="title"/>
          </p:nvPr>
        </p:nvSpPr>
        <p:spPr>
          <a:xfrm>
            <a:off x="468313" y="115888"/>
            <a:ext cx="8229600" cy="936625"/>
          </a:xfrm>
        </p:spPr>
        <p:txBody>
          <a:bodyPr/>
          <a:lstStyle/>
          <a:p>
            <a:r>
              <a:rPr lang="en-US" altLang="en-US" b="1" u="sng" dirty="0">
                <a:solidFill>
                  <a:srgbClr val="0070C0"/>
                </a:solidFill>
                <a:latin typeface="Twinkl Cursive Looped" panose="02000000000000000000" pitchFamily="2" charset="0"/>
              </a:rPr>
              <a:t>Rewards and Sanctions</a:t>
            </a:r>
            <a:endParaRPr lang="en-GB" altLang="en-US" b="1" u="sng" dirty="0">
              <a:solidFill>
                <a:srgbClr val="0070C0"/>
              </a:solidFill>
              <a:latin typeface="Twinkl Cursive Looped" panose="02000000000000000000" pitchFamily="2" charset="0"/>
            </a:endParaRPr>
          </a:p>
        </p:txBody>
      </p:sp>
      <p:sp>
        <p:nvSpPr>
          <p:cNvPr id="5" name="Content Placeholder 4">
            <a:extLst>
              <a:ext uri="{FF2B5EF4-FFF2-40B4-BE49-F238E27FC236}">
                <a16:creationId xmlns="" xmlns:a16="http://schemas.microsoft.com/office/drawing/2014/main" id="{4D7E2335-75B9-485C-9C0E-40D2CEC66943}"/>
              </a:ext>
            </a:extLst>
          </p:cNvPr>
          <p:cNvSpPr>
            <a:spLocks noGrp="1" noChangeArrowheads="1"/>
          </p:cNvSpPr>
          <p:nvPr>
            <p:ph idx="1"/>
          </p:nvPr>
        </p:nvSpPr>
        <p:spPr>
          <a:xfrm>
            <a:off x="250825" y="981075"/>
            <a:ext cx="8426450" cy="5262563"/>
          </a:xfrm>
        </p:spPr>
        <p:txBody>
          <a:bodyPr>
            <a:spAutoFit/>
          </a:bodyPr>
          <a:lstStyle/>
          <a:p>
            <a:r>
              <a:rPr lang="en-GB" altLang="en-US" sz="2000" dirty="0">
                <a:latin typeface="Twinkl Cursive Looped" panose="02000000000000000000" pitchFamily="2" charset="0"/>
              </a:rPr>
              <a:t>Children are awarded team points for good work, behaviour and displaying good manners or kindness to others.</a:t>
            </a:r>
          </a:p>
          <a:p>
            <a:r>
              <a:rPr lang="en-GB" altLang="en-US" sz="2000" dirty="0">
                <a:latin typeface="Twinkl Cursive Looped" panose="02000000000000000000" pitchFamily="2" charset="0"/>
              </a:rPr>
              <a:t>These are totalled weekly and the team with the greatest amount of team points each term receive extra play time.</a:t>
            </a:r>
          </a:p>
          <a:p>
            <a:r>
              <a:rPr lang="en-GB" altLang="en-US" sz="2000" dirty="0">
                <a:latin typeface="Twinkl Cursive Looped" panose="02000000000000000000" pitchFamily="2" charset="0"/>
              </a:rPr>
              <a:t>Throughout the school we follow the same behaviour management system so all children are familiar with it. Everyone starts the day in green zone. Children are asked to move their name below the line in green zone or to orange or red zones depending on the nature or severity of the sanction deemed necessary by their class teacher or any member of staff for any incident that is not in line with our Code of Conduct. </a:t>
            </a:r>
          </a:p>
          <a:p>
            <a:r>
              <a:rPr lang="en-GB" altLang="en-US" sz="2000" dirty="0">
                <a:latin typeface="Twinkl Cursive Looped" panose="02000000000000000000" pitchFamily="2" charset="0"/>
              </a:rPr>
              <a:t>Children whose names move to orange or red miss some of their play time.</a:t>
            </a:r>
          </a:p>
          <a:p>
            <a:r>
              <a:rPr lang="en-GB" altLang="en-US" sz="2000" dirty="0">
                <a:latin typeface="Twinkl Cursive Looped" panose="02000000000000000000" pitchFamily="2" charset="0"/>
              </a:rPr>
              <a:t>Children who stay in the Green Zone for the half term receive an extra play time, during which time those with orange and red cards reflect on their actions.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9525" y="115888"/>
            <a:ext cx="8229600" cy="936625"/>
          </a:xfrm>
        </p:spPr>
        <p:txBody>
          <a:bodyPr/>
          <a:lstStyle/>
          <a:p>
            <a:pPr algn="l"/>
            <a:r>
              <a:rPr lang="en-US" altLang="en-US" b="1">
                <a:solidFill>
                  <a:srgbClr val="0070C0"/>
                </a:solidFill>
                <a:latin typeface="Twinkl Cursive Looped" pitchFamily="2" charset="0"/>
                <a:cs typeface="Arial" charset="0"/>
              </a:rPr>
              <a:t>Rewards </a:t>
            </a:r>
            <a:r>
              <a:rPr lang="mr-IN" altLang="en-US" b="1">
                <a:solidFill>
                  <a:srgbClr val="0070C0"/>
                </a:solidFill>
                <a:latin typeface="Twinkl Cursive Looped" pitchFamily="2" charset="0"/>
                <a:cs typeface="Arial" charset="0"/>
              </a:rPr>
              <a:t>…</a:t>
            </a:r>
            <a:endParaRPr lang="en-GB" altLang="en-US" b="1">
              <a:solidFill>
                <a:srgbClr val="0070C0"/>
              </a:solidFill>
              <a:latin typeface="Twinkl Cursive Looped" pitchFamily="2" charset="0"/>
              <a:cs typeface="Arial" charset="0"/>
            </a:endParaRPr>
          </a:p>
        </p:txBody>
      </p:sp>
      <p:sp>
        <p:nvSpPr>
          <p:cNvPr id="55299" name="Content Placeholder 4"/>
          <p:cNvSpPr>
            <a:spLocks noGrp="1" noChangeArrowheads="1"/>
          </p:cNvSpPr>
          <p:nvPr>
            <p:ph idx="1"/>
          </p:nvPr>
        </p:nvSpPr>
        <p:spPr>
          <a:xfrm>
            <a:off x="250825" y="1052513"/>
            <a:ext cx="8426450" cy="5337175"/>
          </a:xfrm>
        </p:spPr>
        <p:txBody>
          <a:bodyPr>
            <a:spAutoFit/>
          </a:bodyPr>
          <a:lstStyle/>
          <a:p>
            <a:r>
              <a:rPr lang="en-GB" altLang="en-US" sz="2400">
                <a:latin typeface="Twinkl Cursive Looped" pitchFamily="2" charset="0"/>
                <a:cs typeface="Arial" charset="0"/>
              </a:rPr>
              <a:t>We will still be celebrating Star of the Week each Friday.</a:t>
            </a:r>
          </a:p>
          <a:p>
            <a:endParaRPr lang="en-GB" altLang="en-US" sz="2400">
              <a:latin typeface="Twinkl Cursive Looped" pitchFamily="2" charset="0"/>
              <a:cs typeface="Arial" charset="0"/>
            </a:endParaRPr>
          </a:p>
          <a:p>
            <a:r>
              <a:rPr lang="en-GB" altLang="en-US" sz="2400">
                <a:latin typeface="Twinkl Cursive Looped" pitchFamily="2" charset="0"/>
                <a:cs typeface="Arial" charset="0"/>
              </a:rPr>
              <a:t>Every week, each class teacher choses a child to be the Star of the Week.</a:t>
            </a:r>
          </a:p>
          <a:p>
            <a:endParaRPr lang="en-GB" altLang="en-US" sz="2400">
              <a:latin typeface="Twinkl Cursive Looped" pitchFamily="2" charset="0"/>
              <a:cs typeface="Arial" charset="0"/>
            </a:endParaRPr>
          </a:p>
          <a:p>
            <a:r>
              <a:rPr lang="en-GB" altLang="en-US" sz="2400">
                <a:latin typeface="Twinkl Cursive Looped" pitchFamily="2" charset="0"/>
                <a:cs typeface="Arial" charset="0"/>
              </a:rPr>
              <a:t>This would usually be celebrated in a whole school assembly on a Friday morning where children would be awarded their certificate.</a:t>
            </a:r>
          </a:p>
          <a:p>
            <a:endParaRPr lang="en-GB" altLang="en-US" sz="2400">
              <a:latin typeface="Twinkl Cursive Looped" pitchFamily="2" charset="0"/>
              <a:cs typeface="Arial" charset="0"/>
            </a:endParaRPr>
          </a:p>
          <a:p>
            <a:r>
              <a:rPr lang="en-GB" altLang="en-US" sz="2400">
                <a:latin typeface="Twinkl Cursive Looped" pitchFamily="2" charset="0"/>
                <a:cs typeface="Arial" charset="0"/>
              </a:rPr>
              <a:t>Due to Covid-19, Star of the Week will now be done via Teams meetings across Key Stage Phases during the school day. An electronic copy of the certificate for the chosen child will be sent home by email.</a:t>
            </a:r>
          </a:p>
        </p:txBody>
      </p:sp>
      <p:pic>
        <p:nvPicPr>
          <p:cNvPr id="5530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124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147824"/>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9525" y="115888"/>
            <a:ext cx="8229600" cy="936625"/>
          </a:xfrm>
        </p:spPr>
        <p:txBody>
          <a:bodyPr/>
          <a:lstStyle/>
          <a:p>
            <a:pPr algn="l"/>
            <a:r>
              <a:rPr lang="en-US" altLang="en-US" b="1">
                <a:solidFill>
                  <a:srgbClr val="0070C0"/>
                </a:solidFill>
                <a:latin typeface="Twinkl Cursive Looped" pitchFamily="2" charset="0"/>
                <a:cs typeface="Arial" charset="0"/>
              </a:rPr>
              <a:t>Rewards </a:t>
            </a:r>
            <a:r>
              <a:rPr lang="mr-IN" altLang="en-US" b="1">
                <a:solidFill>
                  <a:srgbClr val="0070C0"/>
                </a:solidFill>
                <a:latin typeface="Twinkl Cursive Looped" pitchFamily="2" charset="0"/>
                <a:cs typeface="Arial" charset="0"/>
              </a:rPr>
              <a:t>…</a:t>
            </a:r>
            <a:endParaRPr lang="en-GB" altLang="en-US" b="1">
              <a:solidFill>
                <a:srgbClr val="0070C0"/>
              </a:solidFill>
              <a:latin typeface="Twinkl Cursive Looped" pitchFamily="2" charset="0"/>
              <a:cs typeface="Arial" charset="0"/>
            </a:endParaRPr>
          </a:p>
        </p:txBody>
      </p:sp>
      <p:sp>
        <p:nvSpPr>
          <p:cNvPr id="52227" name="Content Placeholder 4"/>
          <p:cNvSpPr>
            <a:spLocks noGrp="1" noChangeArrowheads="1"/>
          </p:cNvSpPr>
          <p:nvPr>
            <p:ph idx="1"/>
          </p:nvPr>
        </p:nvSpPr>
        <p:spPr>
          <a:xfrm>
            <a:off x="250825" y="765175"/>
            <a:ext cx="8785225" cy="6376988"/>
          </a:xfrm>
        </p:spPr>
        <p:txBody>
          <a:bodyPr>
            <a:spAutoFit/>
          </a:bodyPr>
          <a:lstStyle/>
          <a:p>
            <a:pPr marL="0" indent="0">
              <a:buFont typeface="Arial" charset="0"/>
              <a:buNone/>
              <a:defRPr/>
            </a:pPr>
            <a:r>
              <a:rPr lang="en-GB" altLang="en-US" sz="2400" u="sng" dirty="0">
                <a:latin typeface="Twinkl Cursive Looped" pitchFamily="2" charset="0"/>
                <a:cs typeface="Arial" charset="0"/>
              </a:rPr>
              <a:t>House Teams</a:t>
            </a:r>
            <a:r>
              <a:rPr lang="en-GB" altLang="en-US" sz="2400" dirty="0">
                <a:latin typeface="Twinkl Cursive Looped" pitchFamily="2" charset="0"/>
                <a:cs typeface="Arial" charset="0"/>
              </a:rPr>
              <a:t> -</a:t>
            </a:r>
            <a:r>
              <a:rPr lang="en-GB" altLang="en-US" sz="2000" dirty="0">
                <a:latin typeface="Twinkl Cursive Looped" pitchFamily="2" charset="0"/>
                <a:cs typeface="Arial" charset="0"/>
              </a:rPr>
              <a:t>This year, we are introducing houses:</a:t>
            </a:r>
          </a:p>
          <a:p>
            <a:pPr>
              <a:defRPr/>
            </a:pPr>
            <a:r>
              <a:rPr lang="en-GB" sz="2000" dirty="0" err="1">
                <a:latin typeface="Twinkl Cursive Looped" pitchFamily="2" charset="0"/>
              </a:rPr>
              <a:t>Birket</a:t>
            </a:r>
            <a:endParaRPr lang="en-GB" sz="2000" dirty="0">
              <a:latin typeface="Twinkl Cursive Looped" pitchFamily="2" charset="0"/>
            </a:endParaRPr>
          </a:p>
          <a:p>
            <a:pPr>
              <a:defRPr/>
            </a:pPr>
            <a:r>
              <a:rPr lang="en-GB" sz="2000" dirty="0" err="1">
                <a:latin typeface="Twinkl Cursive Looped" pitchFamily="2" charset="0"/>
              </a:rPr>
              <a:t>Arrowe</a:t>
            </a:r>
            <a:endParaRPr lang="en-GB" sz="2000" dirty="0">
              <a:latin typeface="Twinkl Cursive Looped" pitchFamily="2" charset="0"/>
            </a:endParaRPr>
          </a:p>
          <a:p>
            <a:pPr>
              <a:defRPr/>
            </a:pPr>
            <a:r>
              <a:rPr lang="en-GB" sz="2000" dirty="0" err="1">
                <a:latin typeface="Twinkl Cursive Looped" pitchFamily="2" charset="0"/>
              </a:rPr>
              <a:t>Dibbin</a:t>
            </a:r>
            <a:endParaRPr lang="en-GB" sz="2000" dirty="0">
              <a:latin typeface="Twinkl Cursive Looped" pitchFamily="2" charset="0"/>
            </a:endParaRPr>
          </a:p>
          <a:p>
            <a:pPr>
              <a:defRPr/>
            </a:pPr>
            <a:r>
              <a:rPr lang="en-GB" sz="2000" dirty="0">
                <a:latin typeface="Twinkl Cursive Looped" pitchFamily="2" charset="0"/>
              </a:rPr>
              <a:t>Fender</a:t>
            </a:r>
          </a:p>
          <a:p>
            <a:pPr marL="0" indent="0">
              <a:buFont typeface="Arial" charset="0"/>
              <a:buNone/>
              <a:defRPr/>
            </a:pPr>
            <a:r>
              <a:rPr lang="en-GB" sz="2000" dirty="0">
                <a:latin typeface="Twinkl Cursive Looped" pitchFamily="2" charset="0"/>
              </a:rPr>
              <a:t>The four rivers are replacing the basic colours used for house recognition. By using local rivers are going to develop geographical knowledge of the Wirral.</a:t>
            </a:r>
          </a:p>
          <a:p>
            <a:pPr marL="0" indent="0">
              <a:buFont typeface="Arial" charset="0"/>
              <a:buNone/>
              <a:defRPr/>
            </a:pPr>
            <a:endParaRPr lang="en-GB" altLang="en-US" sz="700" dirty="0">
              <a:latin typeface="Twinkl Cursive Looped" pitchFamily="2" charset="0"/>
              <a:cs typeface="Arial" charset="0"/>
            </a:endParaRPr>
          </a:p>
          <a:p>
            <a:pPr>
              <a:defRPr/>
            </a:pPr>
            <a:r>
              <a:rPr lang="en-GB" sz="2000" dirty="0">
                <a:latin typeface="Twinkl Cursive Looped" panose="02000000000000000000" pitchFamily="2" charset="0"/>
              </a:rPr>
              <a:t>Each child is allocated a river and they stay in that river as they pass up into another year group in school.</a:t>
            </a:r>
          </a:p>
          <a:p>
            <a:pPr>
              <a:defRPr/>
            </a:pPr>
            <a:r>
              <a:rPr lang="en-GB" sz="2000" dirty="0">
                <a:latin typeface="Twinkl Cursive Looped" panose="02000000000000000000" pitchFamily="2" charset="0"/>
              </a:rPr>
              <a:t>If a child has a brother and/or sister in another year group, then they will all be in the same House (river). There may not be the same number of children in each house, in each class, but there are roughly the same number of children in each house across the school. </a:t>
            </a:r>
          </a:p>
          <a:p>
            <a:pPr>
              <a:defRPr/>
            </a:pPr>
            <a:r>
              <a:rPr lang="en-GB" sz="2000" dirty="0">
                <a:latin typeface="Twinkl Cursive Looped" panose="02000000000000000000" pitchFamily="2" charset="0"/>
              </a:rPr>
              <a:t>Team points are recorded on the Rivers Team Point Chart. They will be added up with all the other Rivers Team Points from all classes across the school. You can get Team points for work, behaviour and anything positive that you do in school or bring in from home.</a:t>
            </a:r>
          </a:p>
          <a:p>
            <a:pPr marL="0" indent="0">
              <a:buFont typeface="Arial" charset="0"/>
              <a:buNone/>
              <a:defRPr/>
            </a:pPr>
            <a:r>
              <a:rPr lang="en-GB" altLang="en-US" sz="2000" dirty="0">
                <a:latin typeface="Twinkl Cursive Looped" pitchFamily="2" charset="0"/>
                <a:cs typeface="Arial" charset="0"/>
              </a:rPr>
              <a:t> </a:t>
            </a:r>
            <a:endParaRPr lang="en-GB" altLang="en-US" sz="1800" dirty="0">
              <a:latin typeface="Twinkl Cursive Looped" pitchFamily="2" charset="0"/>
              <a:cs typeface="Arial" charset="0"/>
            </a:endParaRPr>
          </a:p>
        </p:txBody>
      </p:sp>
      <p:pic>
        <p:nvPicPr>
          <p:cNvPr id="563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0750" y="0"/>
            <a:ext cx="185896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592628"/>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15F886-F719-44EC-B3DA-9510E3FEDECA}"/>
              </a:ext>
            </a:extLst>
          </p:cNvPr>
          <p:cNvSpPr>
            <a:spLocks noGrp="1"/>
          </p:cNvSpPr>
          <p:nvPr>
            <p:ph type="title"/>
          </p:nvPr>
        </p:nvSpPr>
        <p:spPr>
          <a:xfrm>
            <a:off x="179512" y="731228"/>
            <a:ext cx="3538736" cy="1143000"/>
          </a:xfrm>
        </p:spPr>
        <p:txBody>
          <a:bodyPr/>
          <a:lstStyle/>
          <a:p>
            <a:r>
              <a:rPr lang="en-US" altLang="en-US" b="1" u="sng" dirty="0">
                <a:solidFill>
                  <a:srgbClr val="0070C0"/>
                </a:solidFill>
                <a:latin typeface="Twinkl Cursive Looped" panose="02000000000000000000" pitchFamily="2" charset="0"/>
              </a:rPr>
              <a:t>Our Bubble Rules</a:t>
            </a:r>
            <a:endParaRPr lang="en-GB" dirty="0"/>
          </a:p>
        </p:txBody>
      </p:sp>
      <p:pic>
        <p:nvPicPr>
          <p:cNvPr id="5" name="Content Placeholder 4" descr="A screenshot of a cell phone&#10;&#10;Description automatically generated">
            <a:extLst>
              <a:ext uri="{FF2B5EF4-FFF2-40B4-BE49-F238E27FC236}">
                <a16:creationId xmlns="" xmlns:a16="http://schemas.microsoft.com/office/drawing/2014/main" id="{B6C18DC7-7FEA-4E3F-8293-9119B00A68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936" y="116855"/>
            <a:ext cx="4968552" cy="6624289"/>
          </a:xfrm>
          <a:ln w="38100">
            <a:solidFill>
              <a:schemeClr val="tx1"/>
            </a:solidFill>
          </a:ln>
        </p:spPr>
      </p:pic>
      <p:sp>
        <p:nvSpPr>
          <p:cNvPr id="7" name="Rectangle 6">
            <a:extLst>
              <a:ext uri="{FF2B5EF4-FFF2-40B4-BE49-F238E27FC236}">
                <a16:creationId xmlns="" xmlns:a16="http://schemas.microsoft.com/office/drawing/2014/main" id="{4172FFF9-C653-4359-9464-CACD6538E183}"/>
              </a:ext>
            </a:extLst>
          </p:cNvPr>
          <p:cNvSpPr/>
          <p:nvPr/>
        </p:nvSpPr>
        <p:spPr>
          <a:xfrm>
            <a:off x="364704" y="2613391"/>
            <a:ext cx="3168352" cy="1631216"/>
          </a:xfrm>
          <a:prstGeom prst="rect">
            <a:avLst/>
          </a:prstGeom>
        </p:spPr>
        <p:txBody>
          <a:bodyPr wrap="square">
            <a:spAutoFit/>
          </a:bodyPr>
          <a:lstStyle/>
          <a:p>
            <a:pPr lvl="0" eaLnBrk="0" hangingPunct="0">
              <a:spcBef>
                <a:spcPct val="20000"/>
              </a:spcBef>
            </a:pPr>
            <a:r>
              <a:rPr lang="en-GB" altLang="en-US" sz="2000" dirty="0">
                <a:solidFill>
                  <a:prstClr val="black"/>
                </a:solidFill>
                <a:latin typeface="Twinkl Cursive Looped" panose="02000000000000000000" pitchFamily="2" charset="0"/>
              </a:rPr>
              <a:t>These are the Class Bubble Rules that we have already talked through with the children in each class bubble.</a:t>
            </a:r>
          </a:p>
        </p:txBody>
      </p:sp>
    </p:spTree>
    <p:extLst>
      <p:ext uri="{BB962C8B-B14F-4D97-AF65-F5344CB8AC3E}">
        <p14:creationId xmlns:p14="http://schemas.microsoft.com/office/powerpoint/2010/main" val="3263398163"/>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15F886-F719-44EC-B3DA-9510E3FEDECA}"/>
              </a:ext>
            </a:extLst>
          </p:cNvPr>
          <p:cNvSpPr>
            <a:spLocks noGrp="1"/>
          </p:cNvSpPr>
          <p:nvPr>
            <p:ph type="title"/>
          </p:nvPr>
        </p:nvSpPr>
        <p:spPr>
          <a:xfrm>
            <a:off x="179512" y="188640"/>
            <a:ext cx="4416100" cy="1143000"/>
          </a:xfrm>
        </p:spPr>
        <p:txBody>
          <a:bodyPr/>
          <a:lstStyle/>
          <a:p>
            <a:pPr algn="l"/>
            <a:r>
              <a:rPr lang="en-US" altLang="en-US" sz="3200" b="1" u="sng" dirty="0">
                <a:solidFill>
                  <a:srgbClr val="0070C0"/>
                </a:solidFill>
                <a:latin typeface="Twinkl Cursive Looped" panose="02000000000000000000" pitchFamily="2" charset="0"/>
              </a:rPr>
              <a:t>What if a Class Bubble needs to close?</a:t>
            </a:r>
            <a:endParaRPr lang="en-GB" sz="3200" dirty="0"/>
          </a:p>
        </p:txBody>
      </p:sp>
      <p:sp>
        <p:nvSpPr>
          <p:cNvPr id="7" name="Rectangle 6">
            <a:extLst>
              <a:ext uri="{FF2B5EF4-FFF2-40B4-BE49-F238E27FC236}">
                <a16:creationId xmlns="" xmlns:a16="http://schemas.microsoft.com/office/drawing/2014/main" id="{4172FFF9-C653-4359-9464-CACD6538E183}"/>
              </a:ext>
            </a:extLst>
          </p:cNvPr>
          <p:cNvSpPr/>
          <p:nvPr/>
        </p:nvSpPr>
        <p:spPr>
          <a:xfrm>
            <a:off x="179512" y="1609358"/>
            <a:ext cx="4608512" cy="3170099"/>
          </a:xfrm>
          <a:prstGeom prst="rect">
            <a:avLst/>
          </a:prstGeom>
        </p:spPr>
        <p:txBody>
          <a:bodyPr wrap="square">
            <a:spAutoFit/>
          </a:bodyPr>
          <a:lstStyle/>
          <a:p>
            <a:pPr lvl="0" eaLnBrk="0" hangingPunct="0">
              <a:spcBef>
                <a:spcPct val="20000"/>
              </a:spcBef>
            </a:pPr>
            <a:r>
              <a:rPr lang="en-GB" altLang="en-US" sz="2000" dirty="0">
                <a:solidFill>
                  <a:prstClr val="black"/>
                </a:solidFill>
                <a:latin typeface="Twinkl Cursive Looped" panose="02000000000000000000" pitchFamily="2" charset="0"/>
              </a:rPr>
              <a:t>Each child will be given their own log on for them to access their class area. They will bring this home with them tomorrow. Please keep it in a safe place. We hope that we do not have to use the remote learning plan that we have in place, but if we do, your child will need the log on to have access to their school work, to email in their work and to complete activities. </a:t>
            </a:r>
          </a:p>
        </p:txBody>
      </p:sp>
      <p:sp>
        <p:nvSpPr>
          <p:cNvPr id="6" name="Rectangle 5">
            <a:extLst>
              <a:ext uri="{FF2B5EF4-FFF2-40B4-BE49-F238E27FC236}">
                <a16:creationId xmlns="" xmlns:a16="http://schemas.microsoft.com/office/drawing/2014/main" id="{7DF5673E-5D46-4652-85DE-3A7D3AE54D75}"/>
              </a:ext>
            </a:extLst>
          </p:cNvPr>
          <p:cNvSpPr/>
          <p:nvPr/>
        </p:nvSpPr>
        <p:spPr>
          <a:xfrm>
            <a:off x="4860032" y="178197"/>
            <a:ext cx="4104456" cy="2862322"/>
          </a:xfrm>
          <a:prstGeom prst="rect">
            <a:avLst/>
          </a:prstGeom>
        </p:spPr>
        <p:txBody>
          <a:bodyPr wrap="square">
            <a:spAutoFit/>
          </a:bodyPr>
          <a:lstStyle/>
          <a:p>
            <a:pPr lvl="0" eaLnBrk="0" hangingPunct="0">
              <a:spcBef>
                <a:spcPct val="20000"/>
              </a:spcBef>
            </a:pPr>
            <a:r>
              <a:rPr lang="en-GB" altLang="en-US" sz="2000" dirty="0">
                <a:solidFill>
                  <a:prstClr val="black"/>
                </a:solidFill>
                <a:latin typeface="Twinkl Cursive Looped" panose="02000000000000000000" pitchFamily="2" charset="0"/>
              </a:rPr>
              <a:t>If a Class Bubble needs to close, we will be using the school’s VLE (virtual learning environment) to share work with the pupils in the class. This is linked to our school website, and works in a very similar way to the way in which we put work for pupils on our website during lockdown.</a:t>
            </a:r>
          </a:p>
        </p:txBody>
      </p:sp>
      <p:sp>
        <p:nvSpPr>
          <p:cNvPr id="8" name="Rectangle 7">
            <a:extLst>
              <a:ext uri="{FF2B5EF4-FFF2-40B4-BE49-F238E27FC236}">
                <a16:creationId xmlns="" xmlns:a16="http://schemas.microsoft.com/office/drawing/2014/main" id="{8DB78D80-38AF-4545-9701-B33C975B2F69}"/>
              </a:ext>
            </a:extLst>
          </p:cNvPr>
          <p:cNvSpPr/>
          <p:nvPr/>
        </p:nvSpPr>
        <p:spPr>
          <a:xfrm>
            <a:off x="4936391" y="3501008"/>
            <a:ext cx="3951737" cy="2246769"/>
          </a:xfrm>
          <a:prstGeom prst="rect">
            <a:avLst/>
          </a:prstGeom>
        </p:spPr>
        <p:txBody>
          <a:bodyPr wrap="square">
            <a:spAutoFit/>
          </a:bodyPr>
          <a:lstStyle/>
          <a:p>
            <a:pPr lvl="0" eaLnBrk="0" hangingPunct="0">
              <a:spcBef>
                <a:spcPct val="20000"/>
              </a:spcBef>
            </a:pPr>
            <a:r>
              <a:rPr lang="en-GB" altLang="en-US" sz="2000" dirty="0">
                <a:solidFill>
                  <a:prstClr val="black"/>
                </a:solidFill>
                <a:latin typeface="Twinkl Cursive Looped" panose="02000000000000000000" pitchFamily="2" charset="0"/>
              </a:rPr>
              <a:t>Everything that your child will need to join the rest of their class for remote learning will be on their class’ homepage on the VLE. They access the VLE through the school website using their log in details.  </a:t>
            </a:r>
          </a:p>
        </p:txBody>
      </p:sp>
      <p:pic>
        <p:nvPicPr>
          <p:cNvPr id="9" name="Picture 8">
            <a:extLst>
              <a:ext uri="{FF2B5EF4-FFF2-40B4-BE49-F238E27FC236}">
                <a16:creationId xmlns="" xmlns:a16="http://schemas.microsoft.com/office/drawing/2014/main" id="{158C5489-1292-4B74-BB05-3E599BD1368E}"/>
              </a:ext>
            </a:extLst>
          </p:cNvPr>
          <p:cNvPicPr>
            <a:picLocks noChangeAspect="1"/>
          </p:cNvPicPr>
          <p:nvPr/>
        </p:nvPicPr>
        <p:blipFill>
          <a:blip r:embed="rId2"/>
          <a:stretch>
            <a:fillRect/>
          </a:stretch>
        </p:blipFill>
        <p:spPr>
          <a:xfrm>
            <a:off x="4568189" y="3425189"/>
            <a:ext cx="7621" cy="7621"/>
          </a:xfrm>
          <a:prstGeom prst="rect">
            <a:avLst/>
          </a:prstGeom>
        </p:spPr>
      </p:pic>
      <p:pic>
        <p:nvPicPr>
          <p:cNvPr id="11" name="Picture 10" descr="A picture containing screenshot, monitor, sign, screen&#10;&#10;Description automatically generated">
            <a:extLst>
              <a:ext uri="{FF2B5EF4-FFF2-40B4-BE49-F238E27FC236}">
                <a16:creationId xmlns="" xmlns:a16="http://schemas.microsoft.com/office/drawing/2014/main" id="{D0C51C72-3FDB-4F45-85CB-83F196CF6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84" y="5057175"/>
            <a:ext cx="4143763" cy="1468169"/>
          </a:xfrm>
          <a:prstGeom prst="rect">
            <a:avLst/>
          </a:prstGeom>
        </p:spPr>
      </p:pic>
      <p:sp>
        <p:nvSpPr>
          <p:cNvPr id="12" name="Arrow: Left 11">
            <a:extLst>
              <a:ext uri="{FF2B5EF4-FFF2-40B4-BE49-F238E27FC236}">
                <a16:creationId xmlns="" xmlns:a16="http://schemas.microsoft.com/office/drawing/2014/main" id="{6EAD0BBF-7A84-4C3B-91CE-EBD5D74A18C2}"/>
              </a:ext>
            </a:extLst>
          </p:cNvPr>
          <p:cNvSpPr/>
          <p:nvPr/>
        </p:nvSpPr>
        <p:spPr>
          <a:xfrm rot="505651">
            <a:off x="4251113" y="5048615"/>
            <a:ext cx="688998" cy="299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24746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DF5673E-5D46-4652-85DE-3A7D3AE54D75}"/>
              </a:ext>
            </a:extLst>
          </p:cNvPr>
          <p:cNvSpPr/>
          <p:nvPr/>
        </p:nvSpPr>
        <p:spPr>
          <a:xfrm>
            <a:off x="224482" y="2132856"/>
            <a:ext cx="2812123" cy="4339650"/>
          </a:xfrm>
          <a:prstGeom prst="rect">
            <a:avLst/>
          </a:prstGeom>
        </p:spPr>
        <p:txBody>
          <a:bodyPr wrap="square">
            <a:spAutoFit/>
          </a:bodyPr>
          <a:lstStyle/>
          <a:p>
            <a:pPr lvl="0" eaLnBrk="0" hangingPunct="0">
              <a:spcBef>
                <a:spcPct val="20000"/>
              </a:spcBef>
            </a:pPr>
            <a:r>
              <a:rPr lang="en-GB" altLang="en-US" sz="2000" dirty="0">
                <a:solidFill>
                  <a:prstClr val="black"/>
                </a:solidFill>
                <a:latin typeface="Twinkl Cursive Looped" panose="02000000000000000000" pitchFamily="2" charset="0"/>
              </a:rPr>
              <a:t>They then type in their user name and password.</a:t>
            </a:r>
          </a:p>
          <a:p>
            <a:pPr lvl="0" eaLnBrk="0" hangingPunct="0">
              <a:spcBef>
                <a:spcPct val="20000"/>
              </a:spcBef>
            </a:pPr>
            <a:endParaRPr lang="en-GB" altLang="en-US" sz="2000" dirty="0">
              <a:solidFill>
                <a:prstClr val="black"/>
              </a:solidFill>
              <a:latin typeface="Twinkl Cursive Looped" panose="02000000000000000000" pitchFamily="2" charset="0"/>
            </a:endParaRPr>
          </a:p>
          <a:p>
            <a:pPr lvl="0" eaLnBrk="0" hangingPunct="0">
              <a:spcBef>
                <a:spcPct val="20000"/>
              </a:spcBef>
            </a:pPr>
            <a:r>
              <a:rPr lang="en-GB" altLang="en-US" sz="2000" dirty="0">
                <a:solidFill>
                  <a:prstClr val="black"/>
                </a:solidFill>
                <a:latin typeface="Twinkl Cursive Looped" panose="02000000000000000000" pitchFamily="2" charset="0"/>
              </a:rPr>
              <a:t>There is an option for picture login for younger children.</a:t>
            </a:r>
          </a:p>
          <a:p>
            <a:pPr lvl="0" eaLnBrk="0" hangingPunct="0">
              <a:spcBef>
                <a:spcPct val="20000"/>
              </a:spcBef>
            </a:pPr>
            <a:endParaRPr lang="en-GB" altLang="en-US" sz="2000" dirty="0">
              <a:solidFill>
                <a:prstClr val="black"/>
              </a:solidFill>
              <a:latin typeface="Twinkl Cursive Looped" panose="02000000000000000000" pitchFamily="2" charset="0"/>
            </a:endParaRPr>
          </a:p>
          <a:p>
            <a:pPr lvl="0" eaLnBrk="0" hangingPunct="0">
              <a:spcBef>
                <a:spcPct val="20000"/>
              </a:spcBef>
            </a:pPr>
            <a:r>
              <a:rPr lang="en-GB" altLang="en-US" sz="2000" dirty="0">
                <a:solidFill>
                  <a:prstClr val="black"/>
                </a:solidFill>
                <a:latin typeface="Twinkl Cursive Looped" panose="02000000000000000000" pitchFamily="2" charset="0"/>
              </a:rPr>
              <a:t>They are then taken to their class Homepage, and from here can open up the work for the day.</a:t>
            </a:r>
          </a:p>
        </p:txBody>
      </p:sp>
      <p:sp>
        <p:nvSpPr>
          <p:cNvPr id="8" name="Rectangle 7">
            <a:extLst>
              <a:ext uri="{FF2B5EF4-FFF2-40B4-BE49-F238E27FC236}">
                <a16:creationId xmlns="" xmlns:a16="http://schemas.microsoft.com/office/drawing/2014/main" id="{8DB78D80-38AF-4545-9701-B33C975B2F69}"/>
              </a:ext>
            </a:extLst>
          </p:cNvPr>
          <p:cNvSpPr/>
          <p:nvPr/>
        </p:nvSpPr>
        <p:spPr>
          <a:xfrm>
            <a:off x="4728530" y="102111"/>
            <a:ext cx="3951737" cy="707886"/>
          </a:xfrm>
          <a:prstGeom prst="rect">
            <a:avLst/>
          </a:prstGeom>
        </p:spPr>
        <p:txBody>
          <a:bodyPr wrap="square">
            <a:spAutoFit/>
          </a:bodyPr>
          <a:lstStyle/>
          <a:p>
            <a:pPr lvl="0" eaLnBrk="0" hangingPunct="0">
              <a:spcBef>
                <a:spcPct val="20000"/>
              </a:spcBef>
            </a:pPr>
            <a:r>
              <a:rPr lang="en-GB" altLang="en-US" sz="2000" dirty="0">
                <a:solidFill>
                  <a:prstClr val="black"/>
                </a:solidFill>
                <a:latin typeface="Twinkl Cursive Looped" panose="02000000000000000000" pitchFamily="2" charset="0"/>
              </a:rPr>
              <a:t>When they click to login, a new window opens up. </a:t>
            </a:r>
          </a:p>
        </p:txBody>
      </p:sp>
      <p:pic>
        <p:nvPicPr>
          <p:cNvPr id="9" name="Picture 8">
            <a:extLst>
              <a:ext uri="{FF2B5EF4-FFF2-40B4-BE49-F238E27FC236}">
                <a16:creationId xmlns="" xmlns:a16="http://schemas.microsoft.com/office/drawing/2014/main" id="{158C5489-1292-4B74-BB05-3E599BD1368E}"/>
              </a:ext>
            </a:extLst>
          </p:cNvPr>
          <p:cNvPicPr>
            <a:picLocks noChangeAspect="1"/>
          </p:cNvPicPr>
          <p:nvPr/>
        </p:nvPicPr>
        <p:blipFill>
          <a:blip r:embed="rId2"/>
          <a:stretch>
            <a:fillRect/>
          </a:stretch>
        </p:blipFill>
        <p:spPr>
          <a:xfrm>
            <a:off x="4568189" y="3425189"/>
            <a:ext cx="7621" cy="7621"/>
          </a:xfrm>
          <a:prstGeom prst="rect">
            <a:avLst/>
          </a:prstGeom>
        </p:spPr>
      </p:pic>
      <p:pic>
        <p:nvPicPr>
          <p:cNvPr id="11" name="Picture 10" descr="A picture containing screenshot, monitor, sign, screen&#10;&#10;Description automatically generated">
            <a:extLst>
              <a:ext uri="{FF2B5EF4-FFF2-40B4-BE49-F238E27FC236}">
                <a16:creationId xmlns="" xmlns:a16="http://schemas.microsoft.com/office/drawing/2014/main" id="{D0C51C72-3FDB-4F45-85CB-83F196CF6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78197"/>
            <a:ext cx="4143763" cy="1468169"/>
          </a:xfrm>
          <a:prstGeom prst="rect">
            <a:avLst/>
          </a:prstGeom>
        </p:spPr>
      </p:pic>
      <p:pic>
        <p:nvPicPr>
          <p:cNvPr id="4" name="Picture 3">
            <a:extLst>
              <a:ext uri="{FF2B5EF4-FFF2-40B4-BE49-F238E27FC236}">
                <a16:creationId xmlns="" xmlns:a16="http://schemas.microsoft.com/office/drawing/2014/main" id="{77AC2E0B-4A75-4663-8DAF-0A1BFB605FC8}"/>
              </a:ext>
            </a:extLst>
          </p:cNvPr>
          <p:cNvPicPr>
            <a:picLocks noChangeAspect="1"/>
          </p:cNvPicPr>
          <p:nvPr/>
        </p:nvPicPr>
        <p:blipFill>
          <a:blip r:embed="rId4"/>
          <a:stretch>
            <a:fillRect/>
          </a:stretch>
        </p:blipFill>
        <p:spPr>
          <a:xfrm>
            <a:off x="4121981" y="178197"/>
            <a:ext cx="725487" cy="335309"/>
          </a:xfrm>
          <a:prstGeom prst="rect">
            <a:avLst/>
          </a:prstGeom>
        </p:spPr>
      </p:pic>
      <p:pic>
        <p:nvPicPr>
          <p:cNvPr id="10" name="Picture 9" descr="A screenshot of a cell phone&#10;&#10;Description automatically generated">
            <a:extLst>
              <a:ext uri="{FF2B5EF4-FFF2-40B4-BE49-F238E27FC236}">
                <a16:creationId xmlns="" xmlns:a16="http://schemas.microsoft.com/office/drawing/2014/main" id="{18DE862C-927C-4E5E-A99D-9F5A7A1EC1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7133" y="1289692"/>
            <a:ext cx="5133134" cy="3625032"/>
          </a:xfrm>
          <a:prstGeom prst="rect">
            <a:avLst/>
          </a:prstGeom>
        </p:spPr>
      </p:pic>
      <p:sp>
        <p:nvSpPr>
          <p:cNvPr id="12" name="Rectangle 11">
            <a:extLst>
              <a:ext uri="{FF2B5EF4-FFF2-40B4-BE49-F238E27FC236}">
                <a16:creationId xmlns="" xmlns:a16="http://schemas.microsoft.com/office/drawing/2014/main" id="{68576DDF-4807-4190-B380-67D4C18CA75C}"/>
              </a:ext>
            </a:extLst>
          </p:cNvPr>
          <p:cNvSpPr/>
          <p:nvPr/>
        </p:nvSpPr>
        <p:spPr>
          <a:xfrm>
            <a:off x="3547133" y="5625501"/>
            <a:ext cx="5133134" cy="707886"/>
          </a:xfrm>
          <a:prstGeom prst="rect">
            <a:avLst/>
          </a:prstGeom>
        </p:spPr>
        <p:txBody>
          <a:bodyPr wrap="square">
            <a:spAutoFit/>
          </a:bodyPr>
          <a:lstStyle/>
          <a:p>
            <a:pPr lvl="0" eaLnBrk="0" hangingPunct="0">
              <a:spcBef>
                <a:spcPct val="20000"/>
              </a:spcBef>
            </a:pPr>
            <a:r>
              <a:rPr lang="en-GB" altLang="en-US" sz="2000" dirty="0">
                <a:solidFill>
                  <a:prstClr val="black"/>
                </a:solidFill>
                <a:latin typeface="Twinkl Cursive Looped" panose="02000000000000000000" pitchFamily="2" charset="0"/>
              </a:rPr>
              <a:t>The children will be shown how to do this in school too. </a:t>
            </a:r>
          </a:p>
        </p:txBody>
      </p:sp>
    </p:spTree>
    <p:extLst>
      <p:ext uri="{BB962C8B-B14F-4D97-AF65-F5344CB8AC3E}">
        <p14:creationId xmlns:p14="http://schemas.microsoft.com/office/powerpoint/2010/main" val="2175990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 xmlns:a16="http://schemas.microsoft.com/office/drawing/2014/main" id="{B9FD5A9F-2C9A-4BC1-A283-E23DA7A34E30}"/>
              </a:ext>
            </a:extLst>
          </p:cNvPr>
          <p:cNvSpPr>
            <a:spLocks noGrp="1"/>
          </p:cNvSpPr>
          <p:nvPr>
            <p:ph type="title"/>
          </p:nvPr>
        </p:nvSpPr>
        <p:spPr>
          <a:xfrm>
            <a:off x="323528" y="2628818"/>
            <a:ext cx="3744416" cy="1152127"/>
          </a:xfrm>
        </p:spPr>
        <p:txBody>
          <a:bodyPr anchor="ctr">
            <a:normAutofit/>
          </a:bodyPr>
          <a:lstStyle/>
          <a:p>
            <a:r>
              <a:rPr lang="en-US" altLang="en-US" sz="3100" b="1" u="sng" dirty="0">
                <a:latin typeface="Twinkl Cursive Looped" panose="02000000000000000000" pitchFamily="2" charset="0"/>
              </a:rPr>
              <a:t>Keeping in Contact</a:t>
            </a:r>
            <a:endParaRPr lang="en-GB" altLang="en-US" sz="3100" b="1" u="sng" dirty="0">
              <a:latin typeface="Twinkl Cursive Looped" panose="02000000000000000000" pitchFamily="2" charset="0"/>
            </a:endParaRPr>
          </a:p>
        </p:txBody>
      </p:sp>
      <p:pic>
        <p:nvPicPr>
          <p:cNvPr id="40964" name="Picture 2">
            <a:extLst>
              <a:ext uri="{FF2B5EF4-FFF2-40B4-BE49-F238E27FC236}">
                <a16:creationId xmlns="" xmlns:a16="http://schemas.microsoft.com/office/drawing/2014/main" id="{23EA4DDD-C7B8-4A4E-BB46-5F668DC479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458" b="1045"/>
          <a:stretch/>
        </p:blipFill>
        <p:spPr bwMode="auto">
          <a:xfrm>
            <a:off x="20" y="-23910"/>
            <a:ext cx="9143980" cy="299694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a:extLst>
              <a:ext uri="{FF2B5EF4-FFF2-40B4-BE49-F238E27FC236}">
                <a16:creationId xmlns="" xmlns:a16="http://schemas.microsoft.com/office/drawing/2014/main" id="{58FEED4E-01D9-4E06-AD4C-6E83AE4E09FB}"/>
              </a:ext>
            </a:extLst>
          </p:cNvPr>
          <p:cNvSpPr>
            <a:spLocks noGrp="1" noChangeArrowheads="1"/>
          </p:cNvSpPr>
          <p:nvPr>
            <p:ph idx="1"/>
          </p:nvPr>
        </p:nvSpPr>
        <p:spPr>
          <a:xfrm>
            <a:off x="179512" y="3780945"/>
            <a:ext cx="8640960" cy="2776537"/>
          </a:xfrm>
        </p:spPr>
        <p:txBody>
          <a:bodyPr anchor="ctr">
            <a:noAutofit/>
          </a:bodyPr>
          <a:lstStyle/>
          <a:p>
            <a:r>
              <a:rPr lang="en-GB" altLang="en-US" sz="2000" dirty="0">
                <a:solidFill>
                  <a:srgbClr val="0000FF"/>
                </a:solidFill>
                <a:latin typeface="Twinkl Cursive Looped" panose="02000000000000000000" pitchFamily="2" charset="0"/>
              </a:rPr>
              <a:t>Phone, text or email the school office</a:t>
            </a:r>
          </a:p>
          <a:p>
            <a:r>
              <a:rPr lang="en-GB" altLang="en-US" sz="2000" dirty="0">
                <a:solidFill>
                  <a:srgbClr val="0000FF"/>
                </a:solidFill>
                <a:latin typeface="Twinkl Cursive Looped" panose="02000000000000000000" pitchFamily="2" charset="0"/>
              </a:rPr>
              <a:t>To contact UKS2 staff directly, use the queries email for our phase that we introduced during lockdown</a:t>
            </a:r>
          </a:p>
          <a:p>
            <a:pPr marL="0" indent="0">
              <a:buNone/>
            </a:pPr>
            <a:r>
              <a:rPr lang="en-GB" altLang="en-US" b="1" dirty="0">
                <a:solidFill>
                  <a:srgbClr val="FF0000"/>
                </a:solidFill>
                <a:latin typeface="Twinkl Cursive Looped" panose="02000000000000000000" pitchFamily="2" charset="0"/>
              </a:rPr>
              <a:t>UKS2@westkirbyprimaryschool.co.uk</a:t>
            </a:r>
          </a:p>
          <a:p>
            <a:r>
              <a:rPr lang="en-GB" altLang="en-US" sz="2000" dirty="0">
                <a:solidFill>
                  <a:srgbClr val="0000FF"/>
                </a:solidFill>
                <a:latin typeface="Twinkl Cursive Looped" panose="02000000000000000000" pitchFamily="2" charset="0"/>
              </a:rPr>
              <a:t>Use either method to arrange a meeting.</a:t>
            </a:r>
          </a:p>
        </p:txBody>
      </p:sp>
    </p:spTree>
    <p:extLst>
      <p:ext uri="{BB962C8B-B14F-4D97-AF65-F5344CB8AC3E}">
        <p14:creationId xmlns:p14="http://schemas.microsoft.com/office/powerpoint/2010/main" val="1520051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4">
            <a:extLst>
              <a:ext uri="{FF2B5EF4-FFF2-40B4-BE49-F238E27FC236}">
                <a16:creationId xmlns="" xmlns:a16="http://schemas.microsoft.com/office/drawing/2014/main" id="{23C0020C-6242-4624-AD23-664E618CF09D}"/>
              </a:ext>
            </a:extLst>
          </p:cNvPr>
          <p:cNvSpPr>
            <a:spLocks noChangeArrowheads="1"/>
          </p:cNvSpPr>
          <p:nvPr/>
        </p:nvSpPr>
        <p:spPr bwMode="auto">
          <a:xfrm>
            <a:off x="611188" y="188913"/>
            <a:ext cx="74898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b="1" dirty="0">
                <a:latin typeface="Twinkl Cursive Looped" panose="02000000000000000000" pitchFamily="2" charset="0"/>
              </a:rPr>
              <a:t>Thank you taking the time to read through the information in this PowerPoint and  for supporting the Upper KS2 teaching team at </a:t>
            </a:r>
          </a:p>
          <a:p>
            <a:pPr algn="ctr" eaLnBrk="1" hangingPunct="1">
              <a:spcBef>
                <a:spcPct val="0"/>
              </a:spcBef>
              <a:buFontTx/>
              <a:buNone/>
            </a:pPr>
            <a:r>
              <a:rPr lang="en-GB" altLang="en-US" b="1" dirty="0">
                <a:latin typeface="Twinkl Cursive Looped" panose="02000000000000000000" pitchFamily="2" charset="0"/>
              </a:rPr>
              <a:t>West Kirby Primary School. </a:t>
            </a:r>
          </a:p>
          <a:p>
            <a:pPr algn="ctr" eaLnBrk="1" hangingPunct="1">
              <a:spcBef>
                <a:spcPct val="0"/>
              </a:spcBef>
              <a:buFontTx/>
              <a:buNone/>
            </a:pPr>
            <a:r>
              <a:rPr lang="en-GB" altLang="en-US" b="1" dirty="0">
                <a:latin typeface="Twinkl Cursive Looped" panose="02000000000000000000" pitchFamily="2" charset="0"/>
              </a:rPr>
              <a:t>We really hope that your child enjoys their time in UKS2 and that they really achieve their best in class.</a:t>
            </a:r>
          </a:p>
          <a:p>
            <a:pPr algn="just" eaLnBrk="1" hangingPunct="1">
              <a:spcBef>
                <a:spcPct val="0"/>
              </a:spcBef>
              <a:buFontTx/>
              <a:buNone/>
            </a:pPr>
            <a:endParaRPr lang="en-GB" altLang="en-US" dirty="0">
              <a:latin typeface="Comic Sans MS" panose="030F0702030302020204" pitchFamily="66" charset="0"/>
            </a:endParaRPr>
          </a:p>
          <a:p>
            <a:pPr algn="just" eaLnBrk="1" hangingPunct="1">
              <a:spcBef>
                <a:spcPct val="0"/>
              </a:spcBef>
              <a:buFontTx/>
              <a:buNone/>
            </a:pPr>
            <a:endParaRPr lang="en-GB" altLang="en-US" dirty="0">
              <a:latin typeface="Comic Sans MS" panose="030F0702030302020204" pitchFamily="66" charset="0"/>
            </a:endParaRPr>
          </a:p>
        </p:txBody>
      </p:sp>
      <p:pic>
        <p:nvPicPr>
          <p:cNvPr id="41987" name="Picture 5" descr="Screen Clipping">
            <a:extLst>
              <a:ext uri="{FF2B5EF4-FFF2-40B4-BE49-F238E27FC236}">
                <a16:creationId xmlns="" xmlns:a16="http://schemas.microsoft.com/office/drawing/2014/main" id="{95049924-B6ED-47B5-922B-A916AC6921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5013325"/>
            <a:ext cx="9144001"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a:extLst>
              <a:ext uri="{FF2B5EF4-FFF2-40B4-BE49-F238E27FC236}">
                <a16:creationId xmlns="" xmlns:a16="http://schemas.microsoft.com/office/drawing/2014/main" id="{56E606B5-24AD-4700-953C-B178348129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6513" y="4205288"/>
            <a:ext cx="887412" cy="808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33281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350" y="1768475"/>
            <a:ext cx="9290050" cy="935038"/>
          </a:xfrm>
        </p:spPr>
        <p:txBody>
          <a:bodyPr/>
          <a:lstStyle/>
          <a:p>
            <a:pPr algn="l" eaLnBrk="1" hangingPunct="1"/>
            <a:r>
              <a:rPr lang="en-GB" altLang="en-US" sz="4500" b="1">
                <a:solidFill>
                  <a:srgbClr val="0070C0"/>
                </a:solidFill>
                <a:latin typeface="Twinkl Cursive Looped" pitchFamily="2" charset="0"/>
                <a:cs typeface="Arial" charset="0"/>
              </a:rPr>
              <a:t>Structure of the School Day…</a:t>
            </a:r>
          </a:p>
        </p:txBody>
      </p:sp>
      <p:pic>
        <p:nvPicPr>
          <p:cNvPr id="16387"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
          <p:cNvSpPr txBox="1">
            <a:spLocks noChangeArrowheads="1"/>
          </p:cNvSpPr>
          <p:nvPr/>
        </p:nvSpPr>
        <p:spPr bwMode="auto">
          <a:xfrm>
            <a:off x="2124075" y="2703513"/>
            <a:ext cx="77041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GB" altLang="en-US" sz="2200" dirty="0">
                <a:latin typeface="Twinkl Cursive Looped" pitchFamily="2" charset="0"/>
              </a:rPr>
              <a:t>8:30am: School Starts (Register &amp; Morning Challenge)</a:t>
            </a:r>
          </a:p>
          <a:p>
            <a:endParaRPr lang="en-GB" altLang="en-US" sz="2200" dirty="0">
              <a:latin typeface="Twinkl Cursive Looped" pitchFamily="2" charset="0"/>
            </a:endParaRPr>
          </a:p>
          <a:p>
            <a:r>
              <a:rPr lang="en-GB" altLang="en-US" sz="2200" dirty="0">
                <a:latin typeface="Twinkl Cursive Looped" pitchFamily="2" charset="0"/>
              </a:rPr>
              <a:t>9:30am: Upper Key Stage Two Playtime</a:t>
            </a:r>
          </a:p>
        </p:txBody>
      </p:sp>
      <p:pic>
        <p:nvPicPr>
          <p:cNvPr id="16389" name="Picture 7" descr="Image result for clock clip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4779963"/>
            <a:ext cx="17494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1"/>
          <p:cNvSpPr txBox="1">
            <a:spLocks noChangeArrowheads="1"/>
          </p:cNvSpPr>
          <p:nvPr/>
        </p:nvSpPr>
        <p:spPr bwMode="auto">
          <a:xfrm>
            <a:off x="2411413" y="6207125"/>
            <a:ext cx="6048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GB" altLang="en-US" sz="2400" dirty="0">
                <a:latin typeface="Twinkl Cursive Looped" pitchFamily="2" charset="0"/>
              </a:rPr>
              <a:t>2:30pm: Home Time</a:t>
            </a:r>
          </a:p>
        </p:txBody>
      </p:sp>
      <p:sp>
        <p:nvSpPr>
          <p:cNvPr id="16391" name="TextBox 1"/>
          <p:cNvSpPr txBox="1">
            <a:spLocks noChangeArrowheads="1"/>
          </p:cNvSpPr>
          <p:nvPr/>
        </p:nvSpPr>
        <p:spPr bwMode="auto">
          <a:xfrm>
            <a:off x="2276475" y="4008438"/>
            <a:ext cx="6759575"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GB" altLang="en-US" sz="2200" b="1" dirty="0">
                <a:latin typeface="Twinkl Cursive Looped" pitchFamily="2" charset="0"/>
              </a:rPr>
              <a:t>Lunch times:</a:t>
            </a:r>
          </a:p>
          <a:p>
            <a:pPr>
              <a:lnSpc>
                <a:spcPct val="150000"/>
              </a:lnSpc>
            </a:pPr>
            <a:r>
              <a:rPr lang="en-GB" altLang="en-US" sz="2200" dirty="0">
                <a:latin typeface="Twinkl Cursive Looped" pitchFamily="2" charset="0"/>
              </a:rPr>
              <a:t>Cormorant Class: 11:30am</a:t>
            </a:r>
          </a:p>
          <a:p>
            <a:pPr>
              <a:lnSpc>
                <a:spcPct val="150000"/>
              </a:lnSpc>
            </a:pPr>
            <a:r>
              <a:rPr lang="en-GB" altLang="en-US" sz="2200" dirty="0">
                <a:latin typeface="Twinkl Cursive Looped" pitchFamily="2" charset="0"/>
              </a:rPr>
              <a:t>Egret Class: 11:40am</a:t>
            </a:r>
          </a:p>
          <a:p>
            <a:pPr>
              <a:lnSpc>
                <a:spcPct val="150000"/>
              </a:lnSpc>
            </a:pPr>
            <a:r>
              <a:rPr lang="en-GB" altLang="en-US" sz="2200" dirty="0">
                <a:latin typeface="Twinkl Cursive Looped" pitchFamily="2" charset="0"/>
              </a:rPr>
              <a:t>Kingfisher Class: 1:50am</a:t>
            </a:r>
          </a:p>
        </p:txBody>
      </p:sp>
    </p:spTree>
    <p:extLst>
      <p:ext uri="{BB962C8B-B14F-4D97-AF65-F5344CB8AC3E}">
        <p14:creationId xmlns:p14="http://schemas.microsoft.com/office/powerpoint/2010/main" val="261363464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350" y="1768475"/>
            <a:ext cx="9290050" cy="935038"/>
          </a:xfrm>
        </p:spPr>
        <p:txBody>
          <a:bodyPr/>
          <a:lstStyle/>
          <a:p>
            <a:pPr algn="l" eaLnBrk="1" hangingPunct="1"/>
            <a:r>
              <a:rPr lang="en-GB" altLang="en-US" sz="4500" b="1">
                <a:solidFill>
                  <a:srgbClr val="0070C0"/>
                </a:solidFill>
                <a:latin typeface="Twinkl Cursive Looped" pitchFamily="2" charset="0"/>
                <a:cs typeface="Arial" charset="0"/>
              </a:rPr>
              <a:t>Personal belongings</a:t>
            </a:r>
          </a:p>
        </p:txBody>
      </p:sp>
      <p:pic>
        <p:nvPicPr>
          <p:cNvPr id="17411"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
          <p:cNvSpPr txBox="1">
            <a:spLocks noChangeArrowheads="1"/>
          </p:cNvSpPr>
          <p:nvPr/>
        </p:nvSpPr>
        <p:spPr bwMode="auto">
          <a:xfrm>
            <a:off x="207962" y="2708920"/>
            <a:ext cx="8245351"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defRPr/>
            </a:pPr>
            <a:r>
              <a:rPr lang="en-GB" altLang="en-US" sz="2200" dirty="0">
                <a:latin typeface="Twinkl Cursive Looped" pitchFamily="2" charset="0"/>
              </a:rPr>
              <a:t>All personal belongings that come into school should be clearly labelled.</a:t>
            </a:r>
          </a:p>
          <a:p>
            <a:pPr eaLnBrk="1" hangingPunct="1">
              <a:defRPr/>
            </a:pPr>
            <a:endParaRPr lang="en-GB" altLang="en-US" sz="1200" dirty="0">
              <a:latin typeface="Twinkl Cursive Looped" pitchFamily="2" charset="0"/>
            </a:endParaRPr>
          </a:p>
          <a:p>
            <a:pPr eaLnBrk="1" hangingPunct="1">
              <a:defRPr/>
            </a:pPr>
            <a:r>
              <a:rPr lang="en-GB" altLang="en-US" sz="2200" dirty="0">
                <a:latin typeface="Twinkl Cursive Looped" pitchFamily="2" charset="0"/>
              </a:rPr>
              <a:t>Due to Covid-19 restrictions, children are only required to bring:</a:t>
            </a:r>
          </a:p>
          <a:p>
            <a:pPr marL="342900" indent="-342900" eaLnBrk="1" hangingPunct="1">
              <a:buFont typeface="Arial" panose="020B0604020202020204" pitchFamily="34" charset="0"/>
              <a:buChar char="•"/>
              <a:defRPr/>
            </a:pPr>
            <a:r>
              <a:rPr lang="en-GB" altLang="en-US" sz="2200" dirty="0">
                <a:latin typeface="Twinkl Cursive Looped" pitchFamily="2" charset="0"/>
              </a:rPr>
              <a:t>A waterproof coat</a:t>
            </a:r>
          </a:p>
          <a:p>
            <a:pPr marL="342900" indent="-342900" eaLnBrk="1" hangingPunct="1">
              <a:buFont typeface="Arial" panose="020B0604020202020204" pitchFamily="34" charset="0"/>
              <a:buChar char="•"/>
              <a:defRPr/>
            </a:pPr>
            <a:r>
              <a:rPr lang="en-GB" altLang="en-US" sz="2200" dirty="0">
                <a:latin typeface="Twinkl Cursive Looped" pitchFamily="2" charset="0"/>
              </a:rPr>
              <a:t>A water bottle</a:t>
            </a:r>
          </a:p>
          <a:p>
            <a:pPr marL="342900" indent="-342900" eaLnBrk="1" hangingPunct="1">
              <a:buFont typeface="Arial" panose="020B0604020202020204" pitchFamily="34" charset="0"/>
              <a:buChar char="•"/>
              <a:defRPr/>
            </a:pPr>
            <a:r>
              <a:rPr lang="en-GB" altLang="en-US" sz="2200" dirty="0">
                <a:latin typeface="Twinkl Cursive Looped" pitchFamily="2" charset="0"/>
              </a:rPr>
              <a:t>A lunch box </a:t>
            </a:r>
            <a:r>
              <a:rPr lang="en-GB" altLang="en-US" sz="2200" dirty="0">
                <a:solidFill>
                  <a:srgbClr val="2603BD"/>
                </a:solidFill>
                <a:latin typeface="Twinkl Cursive Looped" pitchFamily="2" charset="0"/>
              </a:rPr>
              <a:t>(all children will need a packed lunch during the first few weeks of the autumn term due to kitchen works)</a:t>
            </a:r>
          </a:p>
          <a:p>
            <a:pPr marL="342900" indent="-342900" eaLnBrk="1" hangingPunct="1">
              <a:buFont typeface="Arial" panose="020B0604020202020204" pitchFamily="34" charset="0"/>
              <a:buChar char="•"/>
              <a:defRPr/>
            </a:pPr>
            <a:r>
              <a:rPr lang="en-GB" altLang="en-US" sz="2200" dirty="0">
                <a:latin typeface="Twinkl Cursive Looped" pitchFamily="2" charset="0"/>
              </a:rPr>
              <a:t>Book bags </a:t>
            </a:r>
            <a:r>
              <a:rPr lang="en-GB" altLang="en-US" sz="2200" dirty="0">
                <a:solidFill>
                  <a:srgbClr val="2603BD"/>
                </a:solidFill>
                <a:latin typeface="Twinkl Cursive Looped" pitchFamily="2" charset="0"/>
              </a:rPr>
              <a:t>(Wednesdays only)</a:t>
            </a:r>
          </a:p>
          <a:p>
            <a:pPr marL="342900" indent="-342900" eaLnBrk="1" hangingPunct="1">
              <a:buFont typeface="Arial" panose="020B0604020202020204" pitchFamily="34" charset="0"/>
              <a:buChar char="•"/>
              <a:defRPr/>
            </a:pPr>
            <a:endParaRPr lang="en-GB" altLang="en-US" sz="1100" dirty="0">
              <a:solidFill>
                <a:srgbClr val="2603BD"/>
              </a:solidFill>
              <a:latin typeface="Twinkl Cursive Looped" pitchFamily="2" charset="0"/>
            </a:endParaRPr>
          </a:p>
          <a:p>
            <a:pPr eaLnBrk="1" hangingPunct="1">
              <a:defRPr/>
            </a:pPr>
            <a:r>
              <a:rPr lang="en-GB" altLang="en-US" sz="2200" u="sng" dirty="0">
                <a:solidFill>
                  <a:srgbClr val="2603BD"/>
                </a:solidFill>
                <a:latin typeface="Twinkl Cursive Looped" pitchFamily="2" charset="0"/>
              </a:rPr>
              <a:t>Please do not bring any other bags.</a:t>
            </a:r>
          </a:p>
          <a:p>
            <a:pPr marL="342900" indent="-342900" eaLnBrk="1" hangingPunct="1">
              <a:buFont typeface="Arial" panose="020B0604020202020204" pitchFamily="34" charset="0"/>
              <a:buChar char="•"/>
              <a:defRPr/>
            </a:pPr>
            <a:endParaRPr lang="en-GB" altLang="en-US" sz="2200" dirty="0">
              <a:latin typeface="Twinkl Cursive Looped" pitchFamily="2" charset="0"/>
            </a:endParaRPr>
          </a:p>
        </p:txBody>
      </p:sp>
    </p:spTree>
    <p:extLst>
      <p:ext uri="{BB962C8B-B14F-4D97-AF65-F5344CB8AC3E}">
        <p14:creationId xmlns:p14="http://schemas.microsoft.com/office/powerpoint/2010/main" val="382529506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03350" y="1925638"/>
            <a:ext cx="6408738" cy="1143000"/>
          </a:xfrm>
        </p:spPr>
        <p:txBody>
          <a:bodyPr/>
          <a:lstStyle/>
          <a:p>
            <a:pPr eaLnBrk="1" hangingPunct="1"/>
            <a:r>
              <a:rPr lang="en-GB" altLang="en-US" sz="5400" b="1" dirty="0">
                <a:solidFill>
                  <a:srgbClr val="0070C0"/>
                </a:solidFill>
                <a:latin typeface="Twinkl Cursive Looped" pitchFamily="2" charset="0"/>
                <a:cs typeface="Arial" charset="0"/>
              </a:rPr>
              <a:t>UKS2 Expectations for Writing, Reading and Maths</a:t>
            </a:r>
            <a:r>
              <a:rPr lang="en-GB" altLang="en-US" sz="6000" b="1" dirty="0">
                <a:latin typeface="Comic Sans MS" pitchFamily="66" charset="0"/>
              </a:rPr>
              <a:t/>
            </a:r>
            <a:br>
              <a:rPr lang="en-GB" altLang="en-US" sz="6000" b="1" dirty="0">
                <a:latin typeface="Comic Sans MS" pitchFamily="66" charset="0"/>
              </a:rPr>
            </a:br>
            <a:endParaRPr lang="en-GB" altLang="en-US" sz="6000" i="1" dirty="0">
              <a:latin typeface="Comic Sans MS" pitchFamily="66" charset="0"/>
            </a:endParaRPr>
          </a:p>
        </p:txBody>
      </p:sp>
      <p:pic>
        <p:nvPicPr>
          <p:cNvPr id="18435"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5013325"/>
            <a:ext cx="9144001"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1"/>
          <p:cNvSpPr txBox="1">
            <a:spLocks noChangeArrowheads="1"/>
          </p:cNvSpPr>
          <p:nvPr/>
        </p:nvSpPr>
        <p:spPr bwMode="auto">
          <a:xfrm>
            <a:off x="900113" y="3789363"/>
            <a:ext cx="73263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pPr algn="ctr"/>
            <a:r>
              <a:rPr lang="en-US" altLang="en-US" b="1" i="1">
                <a:solidFill>
                  <a:srgbClr val="0000FF"/>
                </a:solidFill>
                <a:latin typeface="Twinkl Cursive Looped" pitchFamily="2" charset="0"/>
              </a:rPr>
              <a:t>These are end of year expectations to be Age Related </a:t>
            </a:r>
          </a:p>
        </p:txBody>
      </p:sp>
    </p:spTree>
    <p:extLst>
      <p:ext uri="{BB962C8B-B14F-4D97-AF65-F5344CB8AC3E}">
        <p14:creationId xmlns:p14="http://schemas.microsoft.com/office/powerpoint/2010/main" val="25042165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6">
            <a:extLst>
              <a:ext uri="{FF2B5EF4-FFF2-40B4-BE49-F238E27FC236}">
                <a16:creationId xmlns="" xmlns:a16="http://schemas.microsoft.com/office/drawing/2014/main" id="{E0FF8BF2-584D-46E2-AFF4-C589FA6B67CB}"/>
              </a:ext>
            </a:extLst>
          </p:cNvPr>
          <p:cNvSpPr>
            <a:spLocks noGrp="1"/>
          </p:cNvSpPr>
          <p:nvPr>
            <p:ph idx="1"/>
          </p:nvPr>
        </p:nvSpPr>
        <p:spPr>
          <a:xfrm>
            <a:off x="519113" y="1700213"/>
            <a:ext cx="8281987" cy="4348162"/>
          </a:xfrm>
        </p:spPr>
        <p:txBody>
          <a:bodyPr/>
          <a:lstStyle/>
          <a:p>
            <a:r>
              <a:rPr lang="en-GB" altLang="en-US" sz="2800" dirty="0">
                <a:latin typeface="Twinkl Cursive Looped" panose="02000000000000000000" pitchFamily="2" charset="0"/>
              </a:rPr>
              <a:t>Handwriting needs to be legible and show the ability to join clearly.  To gain Greater Depth in </a:t>
            </a:r>
            <a:r>
              <a:rPr lang="en-GB" altLang="en-US" sz="2800" dirty="0">
                <a:latin typeface="Twinkl Cursive Looped" panose="02000000000000000000" pitchFamily="2" charset="0"/>
                <a:hlinkClick r:id="rId2"/>
              </a:rPr>
              <a:t>National Curriculum Tests</a:t>
            </a:r>
            <a:r>
              <a:rPr lang="en-GB" altLang="en-US" sz="2800" dirty="0">
                <a:latin typeface="Twinkl Cursive Looped" panose="02000000000000000000" pitchFamily="2" charset="0"/>
              </a:rPr>
              <a:t> at Y6, the writing must be joined.</a:t>
            </a:r>
          </a:p>
          <a:p>
            <a:pPr lvl="0"/>
            <a:r>
              <a:rPr lang="en-GB" altLang="en-US" sz="1200" dirty="0">
                <a:solidFill>
                  <a:srgbClr val="0000FF"/>
                </a:solidFill>
                <a:latin typeface="Twinkl Cursive Looped" panose="02000000000000000000" pitchFamily="2" charset="0"/>
                <a:hlinkClick r:id="rId3">
                  <a:extLst>
                    <a:ext uri="{A12FA001-AC4F-418D-AE19-62706E023703}">
                      <ahyp:hlinkClr xmlns="" xmlns:ahyp="http://schemas.microsoft.com/office/drawing/2018/hyperlinkcolor" val="tx"/>
                    </a:ext>
                  </a:extLst>
                </a:hlinkClick>
              </a:rPr>
              <a:t>https://www.gov.uk/government/publications/national-curriculum-in-england-english-programmes-of-study/national-curriculum-in-england-english-programmes-of-study#upper-key-stage-2--years-5-and-6</a:t>
            </a:r>
            <a:endParaRPr lang="en-GB" altLang="en-US" sz="1200" dirty="0">
              <a:solidFill>
                <a:srgbClr val="0000FF"/>
              </a:solidFill>
              <a:latin typeface="Twinkl Cursive Looped" panose="02000000000000000000" pitchFamily="2" charset="0"/>
            </a:endParaRPr>
          </a:p>
          <a:p>
            <a:r>
              <a:rPr lang="en-GB" altLang="en-US" sz="2800" dirty="0">
                <a:latin typeface="Twinkl Cursive Looped" panose="02000000000000000000" pitchFamily="2" charset="0"/>
              </a:rPr>
              <a:t>Spellings on the Year 5/6 list contain some rather tricky spellings.  </a:t>
            </a:r>
            <a:r>
              <a:rPr lang="en-GB" altLang="en-US" sz="2800" dirty="0">
                <a:latin typeface="Twinkl Cursive Looped" panose="02000000000000000000" pitchFamily="2" charset="0"/>
                <a:hlinkClick r:id="rId4"/>
              </a:rPr>
              <a:t>A copy is on our website.</a:t>
            </a:r>
            <a:r>
              <a:rPr lang="en-GB" altLang="en-US" sz="2800" dirty="0">
                <a:latin typeface="Twinkl Cursive Looped" panose="02000000000000000000" pitchFamily="2" charset="0"/>
              </a:rPr>
              <a:t> Spelling need to be mostly correct in creative and free writing.</a:t>
            </a:r>
          </a:p>
          <a:p>
            <a:r>
              <a:rPr lang="en-GB" altLang="en-US" sz="2800" dirty="0">
                <a:latin typeface="Twinkl Cursive Looped" panose="02000000000000000000" pitchFamily="2" charset="0"/>
              </a:rPr>
              <a:t>Learn their weekly spellings</a:t>
            </a:r>
            <a:r>
              <a:rPr lang="en-GB" altLang="en-US" dirty="0">
                <a:latin typeface="Twinkl Cursive Looped" panose="02000000000000000000" pitchFamily="2" charset="0"/>
              </a:rPr>
              <a:t>.</a:t>
            </a:r>
          </a:p>
          <a:p>
            <a:r>
              <a:rPr lang="en-GB" altLang="en-US" sz="1200" dirty="0">
                <a:latin typeface="Twinkl Cursive Looped" panose="02000000000000000000" pitchFamily="2" charset="0"/>
                <a:hlinkClick r:id="rId5"/>
              </a:rPr>
              <a:t>https://assets.publishing.service.gov.uk/government/uploads/system/uploads/attachment_data/file/239784/English_Appendix_1_-_Spelling.pdf</a:t>
            </a:r>
            <a:endParaRPr lang="en-GB" altLang="en-US" sz="1200" dirty="0">
              <a:latin typeface="Twinkl Cursive Looped" panose="02000000000000000000" pitchFamily="2" charset="0"/>
            </a:endParaRPr>
          </a:p>
          <a:p>
            <a:endParaRPr lang="en-GB" altLang="en-US" sz="2800" dirty="0">
              <a:latin typeface="Twinkl Cursive Looped" panose="02000000000000000000" pitchFamily="2" charset="0"/>
            </a:endParaRPr>
          </a:p>
          <a:p>
            <a:endParaRPr lang="en-GB" altLang="en-US" sz="1800" dirty="0"/>
          </a:p>
        </p:txBody>
      </p:sp>
      <p:sp>
        <p:nvSpPr>
          <p:cNvPr id="16387" name="Title 1">
            <a:extLst>
              <a:ext uri="{FF2B5EF4-FFF2-40B4-BE49-F238E27FC236}">
                <a16:creationId xmlns="" xmlns:a16="http://schemas.microsoft.com/office/drawing/2014/main" id="{F8E16E9F-F11A-4791-B4BE-C27F50493E65}"/>
              </a:ext>
            </a:extLst>
          </p:cNvPr>
          <p:cNvSpPr txBox="1">
            <a:spLocks/>
          </p:cNvSpPr>
          <p:nvPr/>
        </p:nvSpPr>
        <p:spPr bwMode="auto">
          <a:xfrm>
            <a:off x="179388" y="404813"/>
            <a:ext cx="86407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5400" b="1" u="sng">
                <a:solidFill>
                  <a:srgbClr val="0070C0"/>
                </a:solidFill>
                <a:latin typeface="Twinkl Cursive Looped" panose="02000000000000000000" pitchFamily="2" charset="0"/>
              </a:rPr>
              <a:t>Expectations  in English - writing</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6">
            <a:extLst>
              <a:ext uri="{FF2B5EF4-FFF2-40B4-BE49-F238E27FC236}">
                <a16:creationId xmlns="" xmlns:a16="http://schemas.microsoft.com/office/drawing/2014/main" id="{0B843443-9878-4EC7-BC59-29FBC9539542}"/>
              </a:ext>
            </a:extLst>
          </p:cNvPr>
          <p:cNvSpPr>
            <a:spLocks noGrp="1"/>
          </p:cNvSpPr>
          <p:nvPr>
            <p:ph idx="1"/>
          </p:nvPr>
        </p:nvSpPr>
        <p:spPr>
          <a:xfrm>
            <a:off x="519113" y="1700213"/>
            <a:ext cx="8281987" cy="4348162"/>
          </a:xfrm>
        </p:spPr>
        <p:txBody>
          <a:bodyPr/>
          <a:lstStyle/>
          <a:p>
            <a:r>
              <a:rPr lang="en-GB" altLang="en-US" sz="2600" dirty="0">
                <a:latin typeface="Twinkl Cursive Looped" panose="02000000000000000000" pitchFamily="2" charset="0"/>
              </a:rPr>
              <a:t>Punctuation showing use of commas to clarify meaning, hyphens, brackets, dashes or commas to indicate parenthesis, semicolons, colons and bullet points.</a:t>
            </a:r>
          </a:p>
          <a:p>
            <a:r>
              <a:rPr lang="en-GB" altLang="en-US" sz="2600" dirty="0">
                <a:latin typeface="Twinkl Cursive Looped" panose="02000000000000000000" pitchFamily="2" charset="0"/>
              </a:rPr>
              <a:t>Grammar &amp; Vocab showing formal and informal speech and writing, including subjunctive forms, various verb tenses, expanded noun phrases to convey complicated information concisely, modal verbs or adverbs, relative clauses beginning with who, which, where, when, whose, that or with an implied and relative pronouns. </a:t>
            </a:r>
          </a:p>
          <a:p>
            <a:r>
              <a:rPr lang="en-GB" altLang="en-US" sz="1100" dirty="0">
                <a:latin typeface="Twinkl Cursive Looped" panose="02000000000000000000" pitchFamily="2" charset="0"/>
                <a:hlinkClick r:id="rId2"/>
              </a:rPr>
              <a:t>https://assets.publishing.service.gov.uk/government/uploads/system/uploads/attachment_data/file/335190/English_Appendix_2_-_Vocabulary_grammar_and_punctuation.pdf</a:t>
            </a:r>
            <a:endParaRPr lang="en-GB" altLang="en-US" sz="2800" dirty="0">
              <a:latin typeface="Twinkl Cursive Looped" panose="02000000000000000000" pitchFamily="2" charset="0"/>
            </a:endParaRPr>
          </a:p>
          <a:p>
            <a:endParaRPr lang="en-GB" altLang="en-US" sz="1800" dirty="0"/>
          </a:p>
        </p:txBody>
      </p:sp>
      <p:sp>
        <p:nvSpPr>
          <p:cNvPr id="17411" name="Title 1">
            <a:extLst>
              <a:ext uri="{FF2B5EF4-FFF2-40B4-BE49-F238E27FC236}">
                <a16:creationId xmlns="" xmlns:a16="http://schemas.microsoft.com/office/drawing/2014/main" id="{FDB07974-3A05-4338-97C1-D6CBE144FCC5}"/>
              </a:ext>
            </a:extLst>
          </p:cNvPr>
          <p:cNvSpPr txBox="1">
            <a:spLocks/>
          </p:cNvSpPr>
          <p:nvPr/>
        </p:nvSpPr>
        <p:spPr bwMode="auto">
          <a:xfrm>
            <a:off x="179388" y="404813"/>
            <a:ext cx="86407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5400" b="1" u="sng">
                <a:solidFill>
                  <a:srgbClr val="0070C0"/>
                </a:solidFill>
                <a:latin typeface="Twinkl Cursive Looped" panose="02000000000000000000" pitchFamily="2" charset="0"/>
              </a:rPr>
              <a:t>Expectations  in English - writing</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6">
            <a:extLst>
              <a:ext uri="{FF2B5EF4-FFF2-40B4-BE49-F238E27FC236}">
                <a16:creationId xmlns="" xmlns:a16="http://schemas.microsoft.com/office/drawing/2014/main" id="{5DB2312E-3C99-429E-96F5-40C792B62777}"/>
              </a:ext>
            </a:extLst>
          </p:cNvPr>
          <p:cNvSpPr>
            <a:spLocks noGrp="1"/>
          </p:cNvSpPr>
          <p:nvPr>
            <p:ph idx="1"/>
          </p:nvPr>
        </p:nvSpPr>
        <p:spPr>
          <a:xfrm>
            <a:off x="519113" y="1700213"/>
            <a:ext cx="8281987" cy="4348162"/>
          </a:xfrm>
        </p:spPr>
        <p:txBody>
          <a:bodyPr/>
          <a:lstStyle/>
          <a:p>
            <a:r>
              <a:rPr lang="en-GB" altLang="en-US" sz="2800" dirty="0">
                <a:latin typeface="Twinkl Cursive Looped" panose="02000000000000000000" pitchFamily="2" charset="0"/>
              </a:rPr>
              <a:t>Read every day, doesn't have to be a book, could be a newspaper of magazine.</a:t>
            </a:r>
          </a:p>
          <a:p>
            <a:r>
              <a:rPr lang="en-GB" altLang="en-US" sz="2800" dirty="0">
                <a:latin typeface="Twinkl Cursive Looped" panose="02000000000000000000" pitchFamily="2" charset="0"/>
              </a:rPr>
              <a:t>Be able to apply their growing knowledge of root words, prefixes and suffixes </a:t>
            </a:r>
          </a:p>
          <a:p>
            <a:r>
              <a:rPr lang="en-GB" altLang="en-US" sz="2800" dirty="0">
                <a:latin typeface="Twinkl Cursive Looped" panose="02000000000000000000" pitchFamily="2" charset="0"/>
              </a:rPr>
              <a:t>Read aloud and understand the meaning of new words that they meet</a:t>
            </a:r>
          </a:p>
          <a:p>
            <a:r>
              <a:rPr lang="en-GB" altLang="en-US" sz="2800" dirty="0">
                <a:latin typeface="Twinkl Cursive Looped" panose="02000000000000000000" pitchFamily="2" charset="0"/>
              </a:rPr>
              <a:t>Express their opinion on what they have read, discuss character and plot development.</a:t>
            </a:r>
          </a:p>
          <a:p>
            <a:r>
              <a:rPr lang="en-GB" altLang="en-US" sz="1200" dirty="0">
                <a:latin typeface="Twinkl Cursive Looped" panose="02000000000000000000" pitchFamily="2" charset="0"/>
                <a:hlinkClick r:id="rId2"/>
              </a:rPr>
              <a:t>https://www.gov.uk/government/publications/national-curriculum-in-england-english-programmes-of-study/national-curriculum-in-england-english-programmes-of-study#upper-key-stage-2--years-5-and-6</a:t>
            </a:r>
            <a:endParaRPr lang="en-GB" altLang="en-US" sz="1200" dirty="0">
              <a:latin typeface="Twinkl Cursive Looped" panose="02000000000000000000" pitchFamily="2" charset="0"/>
            </a:endParaRPr>
          </a:p>
          <a:p>
            <a:endParaRPr lang="en-GB" altLang="en-US" sz="2800" dirty="0">
              <a:latin typeface="Twinkl Cursive Looped" panose="02000000000000000000" pitchFamily="2" charset="0"/>
            </a:endParaRPr>
          </a:p>
          <a:p>
            <a:endParaRPr lang="en-GB" altLang="en-US" sz="1800" dirty="0"/>
          </a:p>
        </p:txBody>
      </p:sp>
      <p:sp>
        <p:nvSpPr>
          <p:cNvPr id="18435" name="Title 1">
            <a:extLst>
              <a:ext uri="{FF2B5EF4-FFF2-40B4-BE49-F238E27FC236}">
                <a16:creationId xmlns="" xmlns:a16="http://schemas.microsoft.com/office/drawing/2014/main" id="{94F1CCF5-33E4-4D0E-9CF5-BB2A79701F7E}"/>
              </a:ext>
            </a:extLst>
          </p:cNvPr>
          <p:cNvSpPr txBox="1">
            <a:spLocks/>
          </p:cNvSpPr>
          <p:nvPr/>
        </p:nvSpPr>
        <p:spPr bwMode="auto">
          <a:xfrm>
            <a:off x="179388" y="404813"/>
            <a:ext cx="86407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5400" b="1" u="sng">
                <a:solidFill>
                  <a:srgbClr val="0070C0"/>
                </a:solidFill>
                <a:latin typeface="Twinkl Cursive Looped" panose="02000000000000000000" pitchFamily="2" charset="0"/>
              </a:rPr>
              <a:t>Expectations  in English - reading</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2503</Words>
  <Application>Microsoft Office PowerPoint</Application>
  <PresentationFormat>On-screen Show (4:3)</PresentationFormat>
  <Paragraphs>229</Paragraphs>
  <Slides>39</Slides>
  <Notes>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‘Welcoming your children to Upper Key Stage 2’</vt:lpstr>
      <vt:lpstr>Objectives</vt:lpstr>
      <vt:lpstr>Teaching Team in Upper Key Stage Two</vt:lpstr>
      <vt:lpstr>Structure of the School Day…</vt:lpstr>
      <vt:lpstr>Personal belongings</vt:lpstr>
      <vt:lpstr>UKS2 Expectations for Writing, Reading and Maths </vt:lpstr>
      <vt:lpstr>PowerPoint Presentation</vt:lpstr>
      <vt:lpstr>PowerPoint Presentation</vt:lpstr>
      <vt:lpstr>PowerPoint Presentation</vt:lpstr>
      <vt:lpstr>PowerPoint Presentation</vt:lpstr>
      <vt:lpstr>‘Topic Webs , Home Learning &amp; Learning Mats’</vt:lpstr>
      <vt:lpstr>Navigating our Website</vt:lpstr>
      <vt:lpstr>PowerPoint Presentation</vt:lpstr>
      <vt:lpstr>PowerPoint Presentation</vt:lpstr>
      <vt:lpstr>PowerPoint Presentation</vt:lpstr>
      <vt:lpstr>UKS2 Topics 2020-2021</vt:lpstr>
      <vt:lpstr>Navigating our Website</vt:lpstr>
      <vt:lpstr>PowerPoint Presentation</vt:lpstr>
      <vt:lpstr>Why do we have Home Learning?</vt:lpstr>
      <vt:lpstr>PowerPoint Presentation</vt:lpstr>
      <vt:lpstr>The Structure of Home Learning at West Kirby Primary School </vt:lpstr>
      <vt:lpstr>PowerPoint Presentation</vt:lpstr>
      <vt:lpstr>PowerPoint Presentation</vt:lpstr>
      <vt:lpstr>PowerPoint Presentation</vt:lpstr>
      <vt:lpstr>PowerPoint Presentation</vt:lpstr>
      <vt:lpstr>Library Jane…</vt:lpstr>
      <vt:lpstr>School Library…</vt:lpstr>
      <vt:lpstr>Maths at Home</vt:lpstr>
      <vt:lpstr>Spelling at Home</vt:lpstr>
      <vt:lpstr>Red Book Bag and School Library Books</vt:lpstr>
      <vt:lpstr>PE &amp; Swimming</vt:lpstr>
      <vt:lpstr>Rewards and Sanctions</vt:lpstr>
      <vt:lpstr>Rewards …</vt:lpstr>
      <vt:lpstr>Rewards …</vt:lpstr>
      <vt:lpstr>Our Bubble Rules</vt:lpstr>
      <vt:lpstr>What if a Class Bubble needs to close?</vt:lpstr>
      <vt:lpstr>PowerPoint Presentation</vt:lpstr>
      <vt:lpstr>Keeping in Contact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‘Welcoming your children to Upper Key Stage 2’</dc:title>
  <dc:creator>Tracey Ann Mccann</dc:creator>
  <cp:lastModifiedBy>mccannt</cp:lastModifiedBy>
  <cp:revision>24</cp:revision>
  <dcterms:created xsi:type="dcterms:W3CDTF">2020-07-04T13:39:16Z</dcterms:created>
  <dcterms:modified xsi:type="dcterms:W3CDTF">2020-09-17T15:17:56Z</dcterms:modified>
</cp:coreProperties>
</file>