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0" r:id="rId2"/>
    <p:sldId id="258" r:id="rId3"/>
    <p:sldId id="406" r:id="rId4"/>
    <p:sldId id="323" r:id="rId5"/>
    <p:sldId id="324" r:id="rId6"/>
    <p:sldId id="325" r:id="rId7"/>
    <p:sldId id="327" r:id="rId8"/>
    <p:sldId id="408" r:id="rId9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AFABAB"/>
    <a:srgbClr val="008000"/>
    <a:srgbClr val="0000FF"/>
    <a:srgbClr val="CC6600"/>
    <a:srgbClr val="AE78D6"/>
    <a:srgbClr val="FF9933"/>
    <a:srgbClr val="FF964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3727" autoAdjust="0"/>
  </p:normalViewPr>
  <p:slideViewPr>
    <p:cSldViewPr snapToGrid="0">
      <p:cViewPr varScale="1">
        <p:scale>
          <a:sx n="59" d="100"/>
          <a:sy n="59" d="100"/>
        </p:scale>
        <p:origin x="490" y="67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03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78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8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81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3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4.png"/><Relationship Id="rId5" Type="http://schemas.microsoft.com/office/2007/relationships/media" Target="../media/media8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1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834" y="1441846"/>
            <a:ext cx="9851923" cy="1482827"/>
          </a:xfrm>
        </p:spPr>
        <p:txBody>
          <a:bodyPr>
            <a:no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Expanded Noun Phrases</a:t>
            </a:r>
            <a:br>
              <a:rPr lang="en-GB" sz="3600" b="1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7053F-F274-439F-9D75-9BAF2DADA434}"/>
              </a:ext>
            </a:extLst>
          </p:cNvPr>
          <p:cNvSpPr txBox="1">
            <a:spLocks/>
          </p:cNvSpPr>
          <p:nvPr/>
        </p:nvSpPr>
        <p:spPr>
          <a:xfrm>
            <a:off x="549484" y="884450"/>
            <a:ext cx="9851923" cy="4216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4BF14E-195C-440A-8674-5A0846C669C7}"/>
              </a:ext>
            </a:extLst>
          </p:cNvPr>
          <p:cNvSpPr/>
          <p:nvPr/>
        </p:nvSpPr>
        <p:spPr>
          <a:xfrm>
            <a:off x="1297776" y="2183260"/>
            <a:ext cx="4921824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a </a:t>
            </a:r>
            <a:r>
              <a:rPr lang="en-GB" b="1" dirty="0">
                <a:solidFill>
                  <a:schemeClr val="tx1"/>
                </a:solidFill>
              </a:rPr>
              <a:t>noun phrase</a:t>
            </a:r>
            <a:r>
              <a:rPr lang="en-GB" dirty="0">
                <a:solidFill>
                  <a:schemeClr val="tx1"/>
                </a:solidFill>
              </a:rPr>
              <a:t>?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can you build one? What type of words can be used?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can you identify a noun phrase?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F7C21-A24F-8D43-AF7F-0B4BEB4F5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56" y="2183260"/>
            <a:ext cx="4610901" cy="229431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B277FD-4FE3-7541-8679-2E45906E4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5007" y="50068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647" y="762871"/>
            <a:ext cx="44205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Nouns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942" y="2565740"/>
            <a:ext cx="3617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647" y="4249010"/>
            <a:ext cx="448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3085" y="5314399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935158" y="5032792"/>
            <a:ext cx="557320" cy="248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4E7D7A-701E-4711-BAB1-FC72243CD89F}"/>
              </a:ext>
            </a:extLst>
          </p:cNvPr>
          <p:cNvSpPr txBox="1"/>
          <p:nvPr/>
        </p:nvSpPr>
        <p:spPr>
          <a:xfrm>
            <a:off x="6776613" y="662454"/>
            <a:ext cx="457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3399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3399"/>
                </a:solidFill>
                <a:cs typeface="Arial" panose="020B0604020202020204" pitchFamily="34" charset="0"/>
              </a:rPr>
              <a:t>adjective</a:t>
            </a:r>
            <a:r>
              <a:rPr lang="en-GB" sz="24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It tells you more about a </a:t>
            </a:r>
            <a:r>
              <a:rPr lang="en-GB" sz="24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400" dirty="0">
                <a:cs typeface="Arial" panose="020B0604020202020204" pitchFamily="34" charset="0"/>
              </a:rPr>
              <a:t>.</a:t>
            </a:r>
            <a:endParaRPr lang="en-GB" sz="24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81FAA-CFE3-4379-88DC-E50F6A64E2F7}"/>
              </a:ext>
            </a:extLst>
          </p:cNvPr>
          <p:cNvSpPr txBox="1"/>
          <p:nvPr/>
        </p:nvSpPr>
        <p:spPr>
          <a:xfrm>
            <a:off x="7255155" y="2565740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3399"/>
                </a:solidFill>
                <a:latin typeface="+mj-lt"/>
              </a:rPr>
              <a:t>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005483" y="4365272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FCEE9-7485-C644-9980-772256284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060" y="2620024"/>
            <a:ext cx="1882263" cy="1279939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BD30761-7384-6D43-908D-A80F1CAE2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65061" y="571450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7A2821-5B4E-9E41-BA9C-BB05FEC076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8165" y="55788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5" grpId="1" uiExpand="1" build="allAtOnce"/>
      <p:bldP spid="8" grpId="0"/>
      <p:bldP spid="9" grpId="0" animBg="1"/>
      <p:bldP spid="13" grpId="0"/>
      <p:bldP spid="14" grpId="0" uiExpand="1" build="p"/>
      <p:bldP spid="4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2647" y="4249010"/>
            <a:ext cx="448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3085" y="5314399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935158" y="5032792"/>
            <a:ext cx="557320" cy="248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4E7D7A-701E-4711-BAB1-FC72243CD89F}"/>
              </a:ext>
            </a:extLst>
          </p:cNvPr>
          <p:cNvSpPr txBox="1"/>
          <p:nvPr/>
        </p:nvSpPr>
        <p:spPr>
          <a:xfrm>
            <a:off x="6776613" y="662454"/>
            <a:ext cx="457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3399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3399"/>
                </a:solidFill>
                <a:cs typeface="Arial" panose="020B0604020202020204" pitchFamily="34" charset="0"/>
              </a:rPr>
              <a:t>adjective</a:t>
            </a:r>
            <a:r>
              <a:rPr lang="en-GB" sz="24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It tells you more about a </a:t>
            </a:r>
            <a:r>
              <a:rPr lang="en-GB" sz="24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400" dirty="0">
                <a:cs typeface="Arial" panose="020B0604020202020204" pitchFamily="34" charset="0"/>
              </a:rPr>
              <a:t>.</a:t>
            </a:r>
            <a:endParaRPr lang="en-GB" sz="24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81FAA-CFE3-4379-88DC-E50F6A64E2F7}"/>
              </a:ext>
            </a:extLst>
          </p:cNvPr>
          <p:cNvSpPr txBox="1"/>
          <p:nvPr/>
        </p:nvSpPr>
        <p:spPr>
          <a:xfrm>
            <a:off x="7255155" y="2565740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3399"/>
                </a:solidFill>
                <a:latin typeface="+mj-lt"/>
              </a:rPr>
              <a:t>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005483" y="4365272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E1412-0EAB-465C-8CAC-A3802ED84645}"/>
              </a:ext>
            </a:extLst>
          </p:cNvPr>
          <p:cNvSpPr txBox="1"/>
          <p:nvPr/>
        </p:nvSpPr>
        <p:spPr>
          <a:xfrm>
            <a:off x="720130" y="2608990"/>
            <a:ext cx="419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completely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very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lovingly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 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5E64BFD-CBF6-4399-BC7F-6B083B328405}"/>
              </a:ext>
            </a:extLst>
          </p:cNvPr>
          <p:cNvSpPr/>
          <p:nvPr/>
        </p:nvSpPr>
        <p:spPr>
          <a:xfrm rot="5400000">
            <a:off x="2575543" y="718063"/>
            <a:ext cx="369332" cy="3617823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E5F31-B5E7-4454-A935-209590F38ECB}"/>
              </a:ext>
            </a:extLst>
          </p:cNvPr>
          <p:cNvSpPr txBox="1"/>
          <p:nvPr/>
        </p:nvSpPr>
        <p:spPr>
          <a:xfrm>
            <a:off x="1935158" y="1924338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11C68-9F67-4624-AB0A-B8EA60E5262F}"/>
              </a:ext>
            </a:extLst>
          </p:cNvPr>
          <p:cNvSpPr txBox="1"/>
          <p:nvPr/>
        </p:nvSpPr>
        <p:spPr>
          <a:xfrm>
            <a:off x="606945" y="630165"/>
            <a:ext cx="44205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6600"/>
                </a:solidFill>
              </a:rPr>
              <a:t>Adverbs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can modify </a:t>
            </a:r>
            <a:r>
              <a:rPr lang="en-GB" sz="2400" dirty="0">
                <a:solidFill>
                  <a:srgbClr val="FF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DF7602-95AD-4C42-B2C2-95C339DF7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060" y="2620024"/>
            <a:ext cx="1882263" cy="1279939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678176-6EAB-DD4F-B254-1A1285855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4857" y="538274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DA5813-84F7-594D-B1A2-2AFAA0FCDA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03610" y="5402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uiExpand="1" build="p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307670" y="3533066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9261157" y="-49147"/>
            <a:ext cx="196066" cy="361782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525864" y="1078698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2AA67-AB54-4EE3-9571-560F6EAA10EE}"/>
              </a:ext>
            </a:extLst>
          </p:cNvPr>
          <p:cNvSpPr/>
          <p:nvPr/>
        </p:nvSpPr>
        <p:spPr>
          <a:xfrm>
            <a:off x="1018385" y="694053"/>
            <a:ext cx="5638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phrases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include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FF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determiners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49725C-B6CD-485F-83D2-D5BE9A7F2653}"/>
              </a:ext>
            </a:extLst>
          </p:cNvPr>
          <p:cNvSpPr txBox="1"/>
          <p:nvPr/>
        </p:nvSpPr>
        <p:spPr>
          <a:xfrm>
            <a:off x="558744" y="1937095"/>
            <a:ext cx="5461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 can test a </a:t>
            </a:r>
            <a:r>
              <a:rPr lang="en-GB" sz="2400" b="1" dirty="0"/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seeing if it can be replaced by a </a:t>
            </a:r>
            <a:r>
              <a:rPr lang="en-GB" sz="24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9A97D-7430-4A34-A2C1-4D42D1BC4CF7}"/>
              </a:ext>
            </a:extLst>
          </p:cNvPr>
          <p:cNvSpPr/>
          <p:nvPr/>
        </p:nvSpPr>
        <p:spPr>
          <a:xfrm>
            <a:off x="462602" y="3198167"/>
            <a:ext cx="642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She knew that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 </a:t>
            </a:r>
            <a:r>
              <a:rPr lang="en-GB" sz="2400" i="1" dirty="0">
                <a:latin typeface="+mj-lt"/>
              </a:rPr>
              <a:t>was real.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69CD5-7989-4300-9210-78A98CFB2ABA}"/>
              </a:ext>
            </a:extLst>
          </p:cNvPr>
          <p:cNvSpPr/>
          <p:nvPr/>
        </p:nvSpPr>
        <p:spPr>
          <a:xfrm>
            <a:off x="1695455" y="3902398"/>
            <a:ext cx="333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She knew that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it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was real.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A7AC0-5AF3-4DFD-9CC9-418DBDBF9C5C}"/>
              </a:ext>
            </a:extLst>
          </p:cNvPr>
          <p:cNvSpPr txBox="1"/>
          <p:nvPr/>
        </p:nvSpPr>
        <p:spPr>
          <a:xfrm>
            <a:off x="7372367" y="1857797"/>
            <a:ext cx="4260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completely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very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lovingly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 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D21A8-D218-9543-967B-9720FA9CCA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7649" y="4606629"/>
            <a:ext cx="2363228" cy="156965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01B72A-D3E1-1F49-B94A-B95A2F090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66961" y="460662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26EFE5-7FBD-5F4D-B523-5CD4BB972E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66961" y="564842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F89020-070D-C847-956B-5954E9FEB45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61701" y="4606629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B3E6CE-FEF8-784F-B055-434D2853CD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61701" y="5561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20" grpId="0"/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Expanded Noun Phrases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  <a:r>
              <a:rPr lang="en-GB" sz="2400" dirty="0">
                <a:solidFill>
                  <a:srgbClr val="00B0F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34074" y="1662358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90E44-F7CC-42A5-8368-452085C914A7}"/>
              </a:ext>
            </a:extLst>
          </p:cNvPr>
          <p:cNvSpPr txBox="1"/>
          <p:nvPr/>
        </p:nvSpPr>
        <p:spPr>
          <a:xfrm>
            <a:off x="6543370" y="4436491"/>
            <a:ext cx="526946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</a:p>
          <a:p>
            <a:pPr algn="ctr"/>
            <a:r>
              <a:rPr lang="en-GB" sz="2400" dirty="0"/>
              <a:t>with, of, 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below, between, inside, next to, over, by,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A9BD0-142B-4197-8ADE-F000CB3C10C0}"/>
              </a:ext>
            </a:extLst>
          </p:cNvPr>
          <p:cNvSpPr txBox="1"/>
          <p:nvPr/>
        </p:nvSpPr>
        <p:spPr>
          <a:xfrm>
            <a:off x="834073" y="4048043"/>
            <a:ext cx="385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B0F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34074" y="2201752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in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the biscuit tin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34073" y="2741146"/>
            <a:ext cx="751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with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chocolate chips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34073" y="3338205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from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next-door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43E34-5AD1-45AB-A64C-B32D61A6ADDB}"/>
              </a:ext>
            </a:extLst>
          </p:cNvPr>
          <p:cNvSpPr txBox="1"/>
          <p:nvPr/>
        </p:nvSpPr>
        <p:spPr>
          <a:xfrm>
            <a:off x="834073" y="5105343"/>
            <a:ext cx="481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and expands the image of the noun.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1C5FD-1032-8649-B979-C322E0DEC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3937" y="1537704"/>
            <a:ext cx="3221242" cy="2406883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F99E1D-2EA1-D143-B055-37B1F867A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0030" y="167297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96E0B3A-998F-E447-97B4-FB96AF7798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0030" y="110100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CA54BC-02C4-A746-8CC0-C900CF8A71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0465" y="5620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uiExpand="1" build="p"/>
      <p:bldP spid="16" grpId="0"/>
      <p:bldP spid="21" grpId="0" animBg="1"/>
      <p:bldP spid="25" grpId="0"/>
      <p:bldP spid="17" grpId="0" uiExpand="1" build="p"/>
      <p:bldP spid="20" grpId="0" uiExpand="1" build="p"/>
      <p:bldP spid="26" grpId="0" uiExpand="1" build="p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spot the </a:t>
            </a:r>
            <a:r>
              <a:rPr lang="en-GB" sz="2400" b="1" dirty="0"/>
              <a:t>head nouns? </a:t>
            </a:r>
            <a:r>
              <a:rPr lang="en-GB" sz="2400" i="1" dirty="0"/>
              <a:t>The noun the phrase is built around </a:t>
            </a:r>
            <a:r>
              <a:rPr lang="en-GB" sz="28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761047" y="2069334"/>
            <a:ext cx="873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was the weird bellowing noise which first alerted Percy.</a:t>
            </a:r>
            <a:endParaRPr lang="en-GB" sz="2400" b="1" i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761047" y="2608728"/>
            <a:ext cx="956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swung rather huge meaty hands like rocks as it ran.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761047" y="3148122"/>
            <a:ext cx="977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dark silhouette in the storm was following them.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761047" y="3745181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had two deadly, sharp horns and it was getting closer.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681B-D4DC-4E53-9569-201F23F8CFAD}"/>
              </a:ext>
            </a:extLst>
          </p:cNvPr>
          <p:cNvSpPr txBox="1"/>
          <p:nvPr/>
        </p:nvSpPr>
        <p:spPr>
          <a:xfrm>
            <a:off x="761047" y="4342240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Percy recognised the creature’s very furious face with rolling eyes at the window.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8" name="Rounded Rectangular Callout 2">
            <a:extLst>
              <a:ext uri="{FF2B5EF4-FFF2-40B4-BE49-F238E27FC236}">
                <a16:creationId xmlns:a16="http://schemas.microsoft.com/office/drawing/2014/main" id="{AF4D019A-C007-4A1E-9AA2-1A08951FC7F7}"/>
              </a:ext>
            </a:extLst>
          </p:cNvPr>
          <p:cNvSpPr/>
          <p:nvPr/>
        </p:nvSpPr>
        <p:spPr>
          <a:xfrm>
            <a:off x="10077813" y="5668381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CF7FFB-7215-4BA3-9738-E7C9ACA3B493}"/>
              </a:ext>
            </a:extLst>
          </p:cNvPr>
          <p:cNvCxnSpPr>
            <a:cxnSpLocks/>
          </p:cNvCxnSpPr>
          <p:nvPr/>
        </p:nvCxnSpPr>
        <p:spPr>
          <a:xfrm>
            <a:off x="1679186" y="2456706"/>
            <a:ext cx="3060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A50C0C-77D1-453B-AB5E-CE2A01792E12}"/>
              </a:ext>
            </a:extLst>
          </p:cNvPr>
          <p:cNvCxnSpPr>
            <a:cxnSpLocks/>
          </p:cNvCxnSpPr>
          <p:nvPr/>
        </p:nvCxnSpPr>
        <p:spPr>
          <a:xfrm>
            <a:off x="1934443" y="2955761"/>
            <a:ext cx="421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60A046-94C9-44EF-86B3-F922BBF39F1A}"/>
              </a:ext>
            </a:extLst>
          </p:cNvPr>
          <p:cNvCxnSpPr>
            <a:cxnSpLocks/>
          </p:cNvCxnSpPr>
          <p:nvPr/>
        </p:nvCxnSpPr>
        <p:spPr>
          <a:xfrm>
            <a:off x="795436" y="3536131"/>
            <a:ext cx="3600000" cy="882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087B9A-9A94-4426-88A0-61128192C433}"/>
              </a:ext>
            </a:extLst>
          </p:cNvPr>
          <p:cNvCxnSpPr>
            <a:cxnSpLocks/>
          </p:cNvCxnSpPr>
          <p:nvPr/>
        </p:nvCxnSpPr>
        <p:spPr>
          <a:xfrm>
            <a:off x="1656964" y="4138606"/>
            <a:ext cx="28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360457-98EB-48E9-A75D-30670F4EBFDE}"/>
              </a:ext>
            </a:extLst>
          </p:cNvPr>
          <p:cNvCxnSpPr>
            <a:cxnSpLocks/>
          </p:cNvCxnSpPr>
          <p:nvPr/>
        </p:nvCxnSpPr>
        <p:spPr>
          <a:xfrm>
            <a:off x="2979308" y="4721476"/>
            <a:ext cx="572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8A3CE78-52D8-47C1-B09A-A55920598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3308" y="1809187"/>
            <a:ext cx="3152857" cy="2307013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E6A647-FAD5-41A7-936E-A3750CDCAC56}"/>
              </a:ext>
            </a:extLst>
          </p:cNvPr>
          <p:cNvSpPr txBox="1"/>
          <p:nvPr/>
        </p:nvSpPr>
        <p:spPr>
          <a:xfrm>
            <a:off x="790465" y="1078155"/>
            <a:ext cx="1114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spot the </a:t>
            </a:r>
            <a:r>
              <a:rPr lang="en-GB" sz="2400" b="1" dirty="0"/>
              <a:t>noun phrases? </a:t>
            </a:r>
            <a:r>
              <a:rPr lang="en-GB" sz="2400" i="1" dirty="0"/>
              <a:t>The words which work together to expand on the noun </a:t>
            </a:r>
            <a:r>
              <a:rPr lang="en-GB" sz="2800" i="1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i="1" dirty="0"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B9BD6-2878-45A8-AE5F-A2289D43E539}"/>
              </a:ext>
            </a:extLst>
          </p:cNvPr>
          <p:cNvSpPr/>
          <p:nvPr/>
        </p:nvSpPr>
        <p:spPr>
          <a:xfrm>
            <a:off x="4055092" y="2159540"/>
            <a:ext cx="720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71B49C-83EA-48A8-9F75-EBE56722B17A}"/>
              </a:ext>
            </a:extLst>
          </p:cNvPr>
          <p:cNvSpPr/>
          <p:nvPr/>
        </p:nvSpPr>
        <p:spPr>
          <a:xfrm>
            <a:off x="4258899" y="2641818"/>
            <a:ext cx="828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E8E71-0C20-40F3-82C8-BECBAD45DA13}"/>
              </a:ext>
            </a:extLst>
          </p:cNvPr>
          <p:cNvSpPr/>
          <p:nvPr/>
        </p:nvSpPr>
        <p:spPr>
          <a:xfrm>
            <a:off x="1679186" y="3218142"/>
            <a:ext cx="1224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E8316E-7EDA-4E25-8412-8C43E8CC3F3A}"/>
              </a:ext>
            </a:extLst>
          </p:cNvPr>
          <p:cNvSpPr/>
          <p:nvPr/>
        </p:nvSpPr>
        <p:spPr>
          <a:xfrm>
            <a:off x="3826105" y="3799514"/>
            <a:ext cx="720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3CA4C4-122A-4B2E-8E93-FF0C2FAEB279}"/>
              </a:ext>
            </a:extLst>
          </p:cNvPr>
          <p:cNvSpPr/>
          <p:nvPr/>
        </p:nvSpPr>
        <p:spPr>
          <a:xfrm>
            <a:off x="6143659" y="4404790"/>
            <a:ext cx="612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5697A7-E9A2-4BD5-96F5-2FE782B57F9D}"/>
              </a:ext>
            </a:extLst>
          </p:cNvPr>
          <p:cNvSpPr/>
          <p:nvPr/>
        </p:nvSpPr>
        <p:spPr>
          <a:xfrm>
            <a:off x="2979308" y="696445"/>
            <a:ext cx="1584000" cy="39600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BB3484B-7A82-4FD0-A8BF-4FB6668CFE1C}"/>
              </a:ext>
            </a:extLst>
          </p:cNvPr>
          <p:cNvSpPr/>
          <p:nvPr/>
        </p:nvSpPr>
        <p:spPr>
          <a:xfrm>
            <a:off x="4415092" y="5052118"/>
            <a:ext cx="4921824" cy="833402"/>
          </a:xfrm>
          <a:prstGeom prst="wedgeRoundRectCallout">
            <a:avLst>
              <a:gd name="adj1" fmla="val 74278"/>
              <a:gd name="adj2" fmla="val -589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To test which words make up the </a:t>
            </a:r>
            <a:r>
              <a:rPr lang="en-GB" b="1" dirty="0">
                <a:solidFill>
                  <a:schemeClr val="tx1"/>
                </a:solidFill>
              </a:rPr>
              <a:t>expanded noun phrase</a:t>
            </a:r>
            <a:r>
              <a:rPr lang="en-GB" dirty="0">
                <a:solidFill>
                  <a:schemeClr val="tx1"/>
                </a:solidFill>
              </a:rPr>
              <a:t>, use the pronoun test.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416A80-2411-4FE1-A7FB-B78550D516A3}"/>
              </a:ext>
            </a:extLst>
          </p:cNvPr>
          <p:cNvSpPr/>
          <p:nvPr/>
        </p:nvSpPr>
        <p:spPr>
          <a:xfrm>
            <a:off x="1656964" y="2069334"/>
            <a:ext cx="3152857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7B60CDF-3884-48E7-99CC-05A9B9358A9F}"/>
              </a:ext>
            </a:extLst>
          </p:cNvPr>
          <p:cNvSpPr/>
          <p:nvPr/>
        </p:nvSpPr>
        <p:spPr>
          <a:xfrm>
            <a:off x="1912263" y="2609106"/>
            <a:ext cx="4320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8C3CD6C-9EF1-4B44-8A26-9384191A7EAB}"/>
              </a:ext>
            </a:extLst>
          </p:cNvPr>
          <p:cNvSpPr/>
          <p:nvPr/>
        </p:nvSpPr>
        <p:spPr>
          <a:xfrm>
            <a:off x="782876" y="3151167"/>
            <a:ext cx="3718088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566BF7B-7BF7-4D14-8781-3E0B1849F640}"/>
              </a:ext>
            </a:extLst>
          </p:cNvPr>
          <p:cNvSpPr/>
          <p:nvPr/>
        </p:nvSpPr>
        <p:spPr>
          <a:xfrm>
            <a:off x="1622235" y="3727859"/>
            <a:ext cx="2916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E2605F9-5858-4FB0-A7E2-F46791D58215}"/>
              </a:ext>
            </a:extLst>
          </p:cNvPr>
          <p:cNvSpPr/>
          <p:nvPr/>
        </p:nvSpPr>
        <p:spPr>
          <a:xfrm>
            <a:off x="2970377" y="4331868"/>
            <a:ext cx="5760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411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  <p:bldP spid="20" grpId="0" uiExpand="1" build="p"/>
      <p:bldP spid="26" grpId="0" uiExpand="1" build="p"/>
      <p:bldP spid="22" grpId="0" uiExpand="1" build="p"/>
      <p:bldP spid="28" grpId="0" animBg="1"/>
      <p:bldP spid="21" grpId="0"/>
      <p:bldP spid="8" grpId="0" animBg="1"/>
      <p:bldP spid="25" grpId="0" animBg="1"/>
      <p:bldP spid="27" grpId="0" animBg="1"/>
      <p:bldP spid="33" grpId="0" animBg="1"/>
      <p:bldP spid="34" grpId="0" animBg="1"/>
      <p:bldP spid="35" grpId="0" animBg="1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57605" y="504762"/>
            <a:ext cx="1060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 how can we use this knowledge?</a:t>
            </a:r>
          </a:p>
          <a:p>
            <a:r>
              <a:rPr lang="en-GB" sz="24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to help us create impactful images.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60438" y="1712579"/>
            <a:ext cx="873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wings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66105" y="2320231"/>
            <a:ext cx="956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eyes</a:t>
            </a:r>
            <a:r>
              <a:rPr lang="en-GB" sz="2400" i="1" dirty="0">
                <a:latin typeface="+mj-lt"/>
              </a:rPr>
              <a:t>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60438" y="2904769"/>
            <a:ext cx="977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teeth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60438" y="3503755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claws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681B-D4DC-4E53-9569-201F23F8CFAD}"/>
              </a:ext>
            </a:extLst>
          </p:cNvPr>
          <p:cNvSpPr txBox="1"/>
          <p:nvPr/>
        </p:nvSpPr>
        <p:spPr>
          <a:xfrm>
            <a:off x="860438" y="4125616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smile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4AAFDC7-2837-422B-83F6-D2EFA34E5550}"/>
              </a:ext>
            </a:extLst>
          </p:cNvPr>
          <p:cNvSpPr/>
          <p:nvPr/>
        </p:nvSpPr>
        <p:spPr>
          <a:xfrm>
            <a:off x="3161654" y="4839306"/>
            <a:ext cx="5562107" cy="1059662"/>
          </a:xfrm>
          <a:prstGeom prst="wedgeRoundRectCallout">
            <a:avLst>
              <a:gd name="adj1" fmla="val 68148"/>
              <a:gd name="adj2" fmla="val -63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Try building some </a:t>
            </a:r>
            <a:r>
              <a:rPr lang="en-GB" b="1" dirty="0">
                <a:solidFill>
                  <a:schemeClr val="tx1"/>
                </a:solidFill>
              </a:rPr>
              <a:t>expanded noun phrases </a:t>
            </a:r>
            <a:r>
              <a:rPr lang="en-GB" dirty="0">
                <a:solidFill>
                  <a:schemeClr val="tx1"/>
                </a:solidFill>
              </a:rPr>
              <a:t>around some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9377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11B1D83A2214A925ADD9031D8D2DD" ma:contentTypeVersion="12" ma:contentTypeDescription="Create a new document." ma:contentTypeScope="" ma:versionID="291f401d1e89c4394352d6238932a4eb">
  <xsd:schema xmlns:xsd="http://www.w3.org/2001/XMLSchema" xmlns:xs="http://www.w3.org/2001/XMLSchema" xmlns:p="http://schemas.microsoft.com/office/2006/metadata/properties" xmlns:ns2="14a31cc4-9ca6-4a1b-bc62-bf164e2f8373" xmlns:ns3="86fa1de6-8f63-4c31-b08c-d7fd53da92ad" targetNamespace="http://schemas.microsoft.com/office/2006/metadata/properties" ma:root="true" ma:fieldsID="6b521113f0b269b14adf084e69ea4122" ns2:_="" ns3:_="">
    <xsd:import namespace="14a31cc4-9ca6-4a1b-bc62-bf164e2f8373"/>
    <xsd:import namespace="86fa1de6-8f63-4c31-b08c-d7fd53da9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31cc4-9ca6-4a1b-bc62-bf164e2f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a1de6-8f63-4c31-b08c-d7fd53da9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FEC34F-73E7-41B5-B671-08EFEF165F7F}"/>
</file>

<file path=customXml/itemProps2.xml><?xml version="1.0" encoding="utf-8"?>
<ds:datastoreItem xmlns:ds="http://schemas.openxmlformats.org/officeDocument/2006/customXml" ds:itemID="{A35C7CBB-3BA3-406A-A549-8446F3BAD7BB}"/>
</file>

<file path=customXml/itemProps3.xml><?xml version="1.0" encoding="utf-8"?>
<ds:datastoreItem xmlns:ds="http://schemas.openxmlformats.org/officeDocument/2006/customXml" ds:itemID="{3162C1B4-156D-4151-85EB-230B40574F8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12772</TotalTime>
  <Words>493</Words>
  <Application>Microsoft Office PowerPoint</Application>
  <PresentationFormat>Widescreen</PresentationFormat>
  <Paragraphs>100</Paragraphs>
  <Slides>8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  Expanded Noun Phrases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646</cp:revision>
  <cp:lastPrinted>2017-12-01T10:33:49Z</cp:lastPrinted>
  <dcterms:created xsi:type="dcterms:W3CDTF">2013-08-23T07:43:20Z</dcterms:created>
  <dcterms:modified xsi:type="dcterms:W3CDTF">2020-05-18T20:08:34Z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0x01010003611B1D83A2214A925ADD9031D8D2DD</vt:lpwstr>
  </property>
</Properties>
</file>