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4" r:id="rId3"/>
    <p:sldId id="266" r:id="rId4"/>
    <p:sldId id="265" r:id="rId5"/>
    <p:sldId id="267" r:id="rId6"/>
    <p:sldId id="258" r:id="rId7"/>
    <p:sldId id="257" r:id="rId8"/>
    <p:sldId id="259" r:id="rId9"/>
    <p:sldId id="260" r:id="rId10"/>
    <p:sldId id="261" r:id="rId11"/>
    <p:sldId id="269" r:id="rId12"/>
    <p:sldId id="273"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69"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7/10/2020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7/10/2020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7/10/2020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GFog-OuFDM"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3GKQmYRHMU"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hyperlink" Target="https://www.google.com/imgres?imgurl=https://www.holistichealthteam.com/phdi/p1.nsf/imgpages/1036_THRUMPTON002.JPG/$file/THRUMPTON002.JPG&amp;imgrefurl=https://www.holistichealthteam.com/phdi/p1.nsf/supppages/1036?opendocument%26part%3D5&amp;docid=4r8QGZZv4keHjM&amp;tbnid=O-tfBA0TzY-lcM:&amp;vet=10ahUKEwjN__6ByqznAhW7UBUIHY5HCdwQMwhbKA4wDg..i&amp;w=2592&amp;h=1944&amp;safe=strict&amp;bih=689&amp;biw=1438&amp;q=peer%20massage%20schools&amp;ved=0ahUKEwjN__6ByqznAhW7UBUIHY5HCdwQMwhbKA4wDg&amp;iact=mrc&amp;uact=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Efs5TJZ6Nk" TargetMode="External"/><Relationship Id="rId2" Type="http://schemas.openxmlformats.org/officeDocument/2006/relationships/hyperlink" Target="https://www.youtube.com/watch?time_continue=24&amp;v=5LhCwHy6q20&amp;feature=emb_title" TargetMode="External"/><Relationship Id="rId1" Type="http://schemas.openxmlformats.org/officeDocument/2006/relationships/slideLayout" Target="../slideLayouts/slideLayout7.xml"/><Relationship Id="rId4" Type="http://schemas.openxmlformats.org/officeDocument/2006/relationships/hyperlink" Target="https://www.youtube.com/watch?v=ZME0JKiweL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VTA0j8FfCvs"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DSgOW879jj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YFdZXwE6fR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9FD1-F90A-4B44-A12E-689A7B85ECED}"/>
              </a:ext>
            </a:extLst>
          </p:cNvPr>
          <p:cNvSpPr>
            <a:spLocks noGrp="1"/>
          </p:cNvSpPr>
          <p:nvPr>
            <p:ph type="ctrTitle"/>
          </p:nvPr>
        </p:nvSpPr>
        <p:spPr/>
        <p:txBody>
          <a:bodyPr/>
          <a:lstStyle/>
          <a:p>
            <a:r>
              <a:rPr lang="en-GB" dirty="0"/>
              <a:t>Daily Calming activities</a:t>
            </a:r>
          </a:p>
        </p:txBody>
      </p:sp>
    </p:spTree>
    <p:extLst>
      <p:ext uri="{BB962C8B-B14F-4D97-AF65-F5344CB8AC3E}">
        <p14:creationId xmlns:p14="http://schemas.microsoft.com/office/powerpoint/2010/main" val="57875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ns face&#10;&#10;Description automatically generated">
            <a:extLst>
              <a:ext uri="{FF2B5EF4-FFF2-40B4-BE49-F238E27FC236}">
                <a16:creationId xmlns:a16="http://schemas.microsoft.com/office/drawing/2014/main" id="{F2C2BD1A-99D5-47C2-901E-CB7A42889852}"/>
              </a:ext>
            </a:extLst>
          </p:cNvPr>
          <p:cNvPicPr>
            <a:picLocks noChangeAspect="1"/>
          </p:cNvPicPr>
          <p:nvPr/>
        </p:nvPicPr>
        <p:blipFill rotWithShape="1">
          <a:blip r:embed="rId2"/>
          <a:srcRect l="9206" t="12896" r="5541" b="23061"/>
          <a:stretch/>
        </p:blipFill>
        <p:spPr>
          <a:xfrm>
            <a:off x="0" y="4392118"/>
            <a:ext cx="3039337" cy="2465882"/>
          </a:xfrm>
          <a:prstGeom prst="rect">
            <a:avLst/>
          </a:prstGeom>
        </p:spPr>
      </p:pic>
      <p:sp>
        <p:nvSpPr>
          <p:cNvPr id="7" name="TextBox 6">
            <a:extLst>
              <a:ext uri="{FF2B5EF4-FFF2-40B4-BE49-F238E27FC236}">
                <a16:creationId xmlns:a16="http://schemas.microsoft.com/office/drawing/2014/main" id="{A1D79249-92FD-46FE-AB2B-B270B800F1B2}"/>
              </a:ext>
            </a:extLst>
          </p:cNvPr>
          <p:cNvSpPr txBox="1"/>
          <p:nvPr/>
        </p:nvSpPr>
        <p:spPr>
          <a:xfrm>
            <a:off x="3039337" y="4720784"/>
            <a:ext cx="3539110" cy="1569660"/>
          </a:xfrm>
          <a:prstGeom prst="rect">
            <a:avLst/>
          </a:prstGeom>
          <a:noFill/>
        </p:spPr>
        <p:txBody>
          <a:bodyPr wrap="square" rtlCol="0">
            <a:spAutoFit/>
          </a:bodyPr>
          <a:lstStyle/>
          <a:p>
            <a:pPr algn="ctr"/>
            <a:r>
              <a:rPr lang="en-GB" sz="2400" dirty="0"/>
              <a:t>Some people prefer to close their eyes to help them focus more on the feelings of their breath.</a:t>
            </a:r>
          </a:p>
        </p:txBody>
      </p:sp>
      <p:sp>
        <p:nvSpPr>
          <p:cNvPr id="5" name="Rectangle 4">
            <a:extLst>
              <a:ext uri="{FF2B5EF4-FFF2-40B4-BE49-F238E27FC236}">
                <a16:creationId xmlns:a16="http://schemas.microsoft.com/office/drawing/2014/main" id="{C306E81E-CC57-40F4-8A43-2FE7CDFAF8C8}"/>
              </a:ext>
            </a:extLst>
          </p:cNvPr>
          <p:cNvSpPr/>
          <p:nvPr/>
        </p:nvSpPr>
        <p:spPr>
          <a:xfrm>
            <a:off x="482447" y="421318"/>
            <a:ext cx="6096000" cy="3416320"/>
          </a:xfrm>
          <a:prstGeom prst="rect">
            <a:avLst/>
          </a:prstGeom>
        </p:spPr>
        <p:txBody>
          <a:bodyPr>
            <a:spAutoFit/>
          </a:bodyPr>
          <a:lstStyle/>
          <a:p>
            <a:r>
              <a:rPr lang="en-GB" dirty="0">
                <a:latin typeface="avenir"/>
              </a:rPr>
              <a:t>Chill mode breathing switches us quickly away from ‘go, go, go mode’. It is also referred to as 5:3 breathing or parasympathetic breathing.  </a:t>
            </a:r>
          </a:p>
          <a:p>
            <a:r>
              <a:rPr lang="en-GB" dirty="0"/>
              <a:t>Sit up straight to allow your body to breathe freely.</a:t>
            </a:r>
          </a:p>
          <a:p>
            <a:endParaRPr lang="en-GB" dirty="0"/>
          </a:p>
          <a:p>
            <a:pPr fontAlgn="base"/>
            <a:r>
              <a:rPr lang="en-GB" dirty="0"/>
              <a:t>We want to breathe out for longer than we breathe in.</a:t>
            </a:r>
          </a:p>
          <a:p>
            <a:pPr fontAlgn="base"/>
            <a:endParaRPr lang="en-GB" dirty="0"/>
          </a:p>
          <a:p>
            <a:pPr fontAlgn="base"/>
            <a:r>
              <a:rPr lang="en-GB" dirty="0"/>
              <a:t>Try breathing out for 5 seconds and in for 3 seconds. </a:t>
            </a:r>
          </a:p>
          <a:p>
            <a:endParaRPr lang="en-GB" dirty="0"/>
          </a:p>
          <a:p>
            <a:r>
              <a:rPr lang="en-GB" dirty="0"/>
              <a:t>If this feels strained, try out for 4, in for 2. </a:t>
            </a:r>
          </a:p>
          <a:p>
            <a:r>
              <a:rPr lang="en-GB" dirty="0"/>
              <a:t>The amount of time is not important as long as the exhale is longer than the inhale. </a:t>
            </a:r>
          </a:p>
        </p:txBody>
      </p:sp>
      <p:sp>
        <p:nvSpPr>
          <p:cNvPr id="10" name="TextBox 9">
            <a:extLst>
              <a:ext uri="{FF2B5EF4-FFF2-40B4-BE49-F238E27FC236}">
                <a16:creationId xmlns:a16="http://schemas.microsoft.com/office/drawing/2014/main" id="{951BCCAC-4255-4769-892A-A92C30F0664B}"/>
              </a:ext>
            </a:extLst>
          </p:cNvPr>
          <p:cNvSpPr txBox="1"/>
          <p:nvPr/>
        </p:nvSpPr>
        <p:spPr>
          <a:xfrm>
            <a:off x="7000407" y="359764"/>
            <a:ext cx="4811842" cy="1323439"/>
          </a:xfrm>
          <a:prstGeom prst="rect">
            <a:avLst/>
          </a:prstGeom>
          <a:noFill/>
        </p:spPr>
        <p:txBody>
          <a:bodyPr wrap="square" rtlCol="0">
            <a:spAutoFit/>
          </a:bodyPr>
          <a:lstStyle/>
          <a:p>
            <a:pPr algn="ctr"/>
            <a:r>
              <a:rPr lang="en-GB" sz="4400" u="sng" dirty="0"/>
              <a:t>Wednesday</a:t>
            </a:r>
          </a:p>
          <a:p>
            <a:pPr algn="ctr"/>
            <a:r>
              <a:rPr lang="en-GB" sz="3600" dirty="0"/>
              <a:t>Chill Mode Breathing</a:t>
            </a:r>
          </a:p>
        </p:txBody>
      </p:sp>
      <p:sp>
        <p:nvSpPr>
          <p:cNvPr id="11" name="Rectangle: Rounded Corners 10">
            <a:extLst>
              <a:ext uri="{FF2B5EF4-FFF2-40B4-BE49-F238E27FC236}">
                <a16:creationId xmlns:a16="http://schemas.microsoft.com/office/drawing/2014/main" id="{F6DA09A2-0E00-4FED-81D5-8B51CB40E02F}"/>
              </a:ext>
            </a:extLst>
          </p:cNvPr>
          <p:cNvSpPr/>
          <p:nvPr/>
        </p:nvSpPr>
        <p:spPr>
          <a:xfrm>
            <a:off x="7210269" y="224852"/>
            <a:ext cx="4601980" cy="1708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909EC958-5FF3-41E7-88D2-FD0908321274}"/>
              </a:ext>
            </a:extLst>
          </p:cNvPr>
          <p:cNvPicPr>
            <a:picLocks noChangeAspect="1"/>
          </p:cNvPicPr>
          <p:nvPr/>
        </p:nvPicPr>
        <p:blipFill rotWithShape="1">
          <a:blip r:embed="rId3"/>
          <a:srcRect t="5687"/>
          <a:stretch/>
        </p:blipFill>
        <p:spPr>
          <a:xfrm>
            <a:off x="6559105" y="2137216"/>
            <a:ext cx="5632896" cy="4720784"/>
          </a:xfrm>
          <a:prstGeom prst="rect">
            <a:avLst/>
          </a:prstGeom>
        </p:spPr>
      </p:pic>
    </p:spTree>
    <p:extLst>
      <p:ext uri="{BB962C8B-B14F-4D97-AF65-F5344CB8AC3E}">
        <p14:creationId xmlns:p14="http://schemas.microsoft.com/office/powerpoint/2010/main" val="119071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ns face&#10;&#10;Description automatically generated">
            <a:extLst>
              <a:ext uri="{FF2B5EF4-FFF2-40B4-BE49-F238E27FC236}">
                <a16:creationId xmlns:a16="http://schemas.microsoft.com/office/drawing/2014/main" id="{F2C2BD1A-99D5-47C2-901E-CB7A42889852}"/>
              </a:ext>
            </a:extLst>
          </p:cNvPr>
          <p:cNvPicPr>
            <a:picLocks noChangeAspect="1"/>
          </p:cNvPicPr>
          <p:nvPr/>
        </p:nvPicPr>
        <p:blipFill rotWithShape="1">
          <a:blip r:embed="rId2"/>
          <a:srcRect l="9206" t="12896" r="5541" b="23061"/>
          <a:stretch/>
        </p:blipFill>
        <p:spPr>
          <a:xfrm>
            <a:off x="0" y="4392118"/>
            <a:ext cx="3039337" cy="2465882"/>
          </a:xfrm>
          <a:prstGeom prst="rect">
            <a:avLst/>
          </a:prstGeom>
        </p:spPr>
      </p:pic>
      <p:sp>
        <p:nvSpPr>
          <p:cNvPr id="7" name="TextBox 6">
            <a:extLst>
              <a:ext uri="{FF2B5EF4-FFF2-40B4-BE49-F238E27FC236}">
                <a16:creationId xmlns:a16="http://schemas.microsoft.com/office/drawing/2014/main" id="{A1D79249-92FD-46FE-AB2B-B270B800F1B2}"/>
              </a:ext>
            </a:extLst>
          </p:cNvPr>
          <p:cNvSpPr txBox="1"/>
          <p:nvPr/>
        </p:nvSpPr>
        <p:spPr>
          <a:xfrm>
            <a:off x="3039337" y="4720784"/>
            <a:ext cx="3539110" cy="1569660"/>
          </a:xfrm>
          <a:prstGeom prst="rect">
            <a:avLst/>
          </a:prstGeom>
          <a:noFill/>
        </p:spPr>
        <p:txBody>
          <a:bodyPr wrap="square" rtlCol="0">
            <a:spAutoFit/>
          </a:bodyPr>
          <a:lstStyle/>
          <a:p>
            <a:pPr algn="ctr"/>
            <a:r>
              <a:rPr lang="en-GB" sz="2400" dirty="0"/>
              <a:t>Some people prefer to close their eyes to help them focus more on the sound.</a:t>
            </a:r>
          </a:p>
        </p:txBody>
      </p:sp>
      <p:sp>
        <p:nvSpPr>
          <p:cNvPr id="5" name="Rectangle 4">
            <a:extLst>
              <a:ext uri="{FF2B5EF4-FFF2-40B4-BE49-F238E27FC236}">
                <a16:creationId xmlns:a16="http://schemas.microsoft.com/office/drawing/2014/main" id="{C306E81E-CC57-40F4-8A43-2FE7CDFAF8C8}"/>
              </a:ext>
            </a:extLst>
          </p:cNvPr>
          <p:cNvSpPr/>
          <p:nvPr/>
        </p:nvSpPr>
        <p:spPr>
          <a:xfrm>
            <a:off x="482447" y="421318"/>
            <a:ext cx="6096000" cy="3416320"/>
          </a:xfrm>
          <a:prstGeom prst="rect">
            <a:avLst/>
          </a:prstGeom>
        </p:spPr>
        <p:txBody>
          <a:bodyPr>
            <a:spAutoFit/>
          </a:bodyPr>
          <a:lstStyle/>
          <a:p>
            <a:r>
              <a:rPr lang="en-GB" dirty="0">
                <a:hlinkClick r:id="rId3"/>
              </a:rPr>
              <a:t>https://www.youtube.com/watch?v=wGFog-OuFDM</a:t>
            </a:r>
            <a:endParaRPr lang="en-GB" dirty="0"/>
          </a:p>
          <a:p>
            <a:endParaRPr lang="en-GB" dirty="0"/>
          </a:p>
          <a:p>
            <a:r>
              <a:rPr lang="en-GB" dirty="0"/>
              <a:t>Mindfulness bell – </a:t>
            </a:r>
          </a:p>
          <a:p>
            <a:endParaRPr lang="en-GB" dirty="0"/>
          </a:p>
          <a:p>
            <a:r>
              <a:rPr lang="en-GB" dirty="0"/>
              <a:t>Mindfulness is simple: Paying attention to the present moment. We can pay attention to any of our senses, to our thoughts or to the sensations in our body.</a:t>
            </a:r>
          </a:p>
          <a:p>
            <a:endParaRPr lang="en-GB" dirty="0"/>
          </a:p>
          <a:p>
            <a:r>
              <a:rPr lang="en-GB" dirty="0"/>
              <a:t>In this activity, we are going to focus on sound – what we can hear.  Listen closely to the sound of the bell. If you find yourself paying attention to something else, bring your attention back to the bell. </a:t>
            </a:r>
          </a:p>
        </p:txBody>
      </p:sp>
      <p:sp>
        <p:nvSpPr>
          <p:cNvPr id="10" name="TextBox 9">
            <a:extLst>
              <a:ext uri="{FF2B5EF4-FFF2-40B4-BE49-F238E27FC236}">
                <a16:creationId xmlns:a16="http://schemas.microsoft.com/office/drawing/2014/main" id="{951BCCAC-4255-4769-892A-A92C30F0664B}"/>
              </a:ext>
            </a:extLst>
          </p:cNvPr>
          <p:cNvSpPr txBox="1"/>
          <p:nvPr/>
        </p:nvSpPr>
        <p:spPr>
          <a:xfrm>
            <a:off x="7000407" y="359764"/>
            <a:ext cx="4811842" cy="1323439"/>
          </a:xfrm>
          <a:prstGeom prst="rect">
            <a:avLst/>
          </a:prstGeom>
          <a:noFill/>
        </p:spPr>
        <p:txBody>
          <a:bodyPr wrap="square" rtlCol="0">
            <a:spAutoFit/>
          </a:bodyPr>
          <a:lstStyle/>
          <a:p>
            <a:pPr algn="ctr"/>
            <a:r>
              <a:rPr lang="en-GB" sz="4400" u="sng" dirty="0"/>
              <a:t>Thursday</a:t>
            </a:r>
          </a:p>
          <a:p>
            <a:pPr algn="ctr"/>
            <a:r>
              <a:rPr lang="en-GB" sz="3600" dirty="0"/>
              <a:t>Mindfulness Bell</a:t>
            </a:r>
          </a:p>
        </p:txBody>
      </p:sp>
      <p:sp>
        <p:nvSpPr>
          <p:cNvPr id="11" name="Rectangle: Rounded Corners 10">
            <a:extLst>
              <a:ext uri="{FF2B5EF4-FFF2-40B4-BE49-F238E27FC236}">
                <a16:creationId xmlns:a16="http://schemas.microsoft.com/office/drawing/2014/main" id="{F6DA09A2-0E00-4FED-81D5-8B51CB40E02F}"/>
              </a:ext>
            </a:extLst>
          </p:cNvPr>
          <p:cNvSpPr/>
          <p:nvPr/>
        </p:nvSpPr>
        <p:spPr>
          <a:xfrm>
            <a:off x="7210269" y="224852"/>
            <a:ext cx="4601980" cy="1708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9BBB03B-42D0-4008-B78A-4AD4CB34931F}"/>
              </a:ext>
            </a:extLst>
          </p:cNvPr>
          <p:cNvSpPr txBox="1"/>
          <p:nvPr/>
        </p:nvSpPr>
        <p:spPr>
          <a:xfrm>
            <a:off x="7000407" y="2137216"/>
            <a:ext cx="4943064" cy="923330"/>
          </a:xfrm>
          <a:prstGeom prst="rect">
            <a:avLst/>
          </a:prstGeom>
          <a:noFill/>
        </p:spPr>
        <p:txBody>
          <a:bodyPr wrap="square" rtlCol="0">
            <a:spAutoFit/>
          </a:bodyPr>
          <a:lstStyle/>
          <a:p>
            <a:r>
              <a:rPr lang="en-GB" dirty="0"/>
              <a:t>Remember to breathe well:</a:t>
            </a:r>
          </a:p>
          <a:p>
            <a:r>
              <a:rPr lang="en-GB" dirty="0"/>
              <a:t>Back straight, in through the nose, belly doing most of the movement. </a:t>
            </a:r>
          </a:p>
        </p:txBody>
      </p:sp>
      <p:pic>
        <p:nvPicPr>
          <p:cNvPr id="3" name="Picture 2">
            <a:extLst>
              <a:ext uri="{FF2B5EF4-FFF2-40B4-BE49-F238E27FC236}">
                <a16:creationId xmlns:a16="http://schemas.microsoft.com/office/drawing/2014/main" id="{7791C0C5-F68F-40BE-B184-2EC640780D46}"/>
              </a:ext>
            </a:extLst>
          </p:cNvPr>
          <p:cNvPicPr>
            <a:picLocks noChangeAspect="1"/>
          </p:cNvPicPr>
          <p:nvPr/>
        </p:nvPicPr>
        <p:blipFill>
          <a:blip r:embed="rId4"/>
          <a:stretch>
            <a:fillRect/>
          </a:stretch>
        </p:blipFill>
        <p:spPr>
          <a:xfrm>
            <a:off x="6927385" y="3797455"/>
            <a:ext cx="5016086" cy="2223038"/>
          </a:xfrm>
          <a:prstGeom prst="rect">
            <a:avLst/>
          </a:prstGeom>
        </p:spPr>
      </p:pic>
    </p:spTree>
    <p:extLst>
      <p:ext uri="{BB962C8B-B14F-4D97-AF65-F5344CB8AC3E}">
        <p14:creationId xmlns:p14="http://schemas.microsoft.com/office/powerpoint/2010/main" val="403685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06E81E-CC57-40F4-8A43-2FE7CDFAF8C8}"/>
              </a:ext>
            </a:extLst>
          </p:cNvPr>
          <p:cNvSpPr/>
          <p:nvPr/>
        </p:nvSpPr>
        <p:spPr>
          <a:xfrm>
            <a:off x="482447" y="421318"/>
            <a:ext cx="6096000" cy="369332"/>
          </a:xfrm>
          <a:prstGeom prst="rect">
            <a:avLst/>
          </a:prstGeom>
        </p:spPr>
        <p:txBody>
          <a:bodyPr>
            <a:spAutoFit/>
          </a:bodyPr>
          <a:lstStyle/>
          <a:p>
            <a:endParaRPr lang="en-GB" dirty="0"/>
          </a:p>
        </p:txBody>
      </p:sp>
      <p:sp>
        <p:nvSpPr>
          <p:cNvPr id="10" name="TextBox 9">
            <a:extLst>
              <a:ext uri="{FF2B5EF4-FFF2-40B4-BE49-F238E27FC236}">
                <a16:creationId xmlns:a16="http://schemas.microsoft.com/office/drawing/2014/main" id="{951BCCAC-4255-4769-892A-A92C30F0664B}"/>
              </a:ext>
            </a:extLst>
          </p:cNvPr>
          <p:cNvSpPr txBox="1"/>
          <p:nvPr/>
        </p:nvSpPr>
        <p:spPr>
          <a:xfrm>
            <a:off x="7000407" y="359764"/>
            <a:ext cx="4811842" cy="1323439"/>
          </a:xfrm>
          <a:prstGeom prst="rect">
            <a:avLst/>
          </a:prstGeom>
          <a:noFill/>
        </p:spPr>
        <p:txBody>
          <a:bodyPr wrap="square" rtlCol="0">
            <a:spAutoFit/>
          </a:bodyPr>
          <a:lstStyle/>
          <a:p>
            <a:pPr algn="ctr"/>
            <a:r>
              <a:rPr lang="en-GB" sz="4400" u="sng" dirty="0"/>
              <a:t>Friday</a:t>
            </a:r>
          </a:p>
          <a:p>
            <a:pPr algn="ctr"/>
            <a:r>
              <a:rPr lang="en-GB" sz="3600" dirty="0"/>
              <a:t>Peer massage</a:t>
            </a:r>
          </a:p>
        </p:txBody>
      </p:sp>
      <p:sp>
        <p:nvSpPr>
          <p:cNvPr id="11" name="Rectangle: Rounded Corners 10">
            <a:extLst>
              <a:ext uri="{FF2B5EF4-FFF2-40B4-BE49-F238E27FC236}">
                <a16:creationId xmlns:a16="http://schemas.microsoft.com/office/drawing/2014/main" id="{F6DA09A2-0E00-4FED-81D5-8B51CB40E02F}"/>
              </a:ext>
            </a:extLst>
          </p:cNvPr>
          <p:cNvSpPr/>
          <p:nvPr/>
        </p:nvSpPr>
        <p:spPr>
          <a:xfrm>
            <a:off x="7210269" y="224852"/>
            <a:ext cx="4601980" cy="1708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0D7B4E2-9DA8-4350-8580-D5E4857CC76C}"/>
              </a:ext>
            </a:extLst>
          </p:cNvPr>
          <p:cNvSpPr txBox="1"/>
          <p:nvPr/>
        </p:nvSpPr>
        <p:spPr>
          <a:xfrm>
            <a:off x="267286" y="359764"/>
            <a:ext cx="6569612" cy="3754874"/>
          </a:xfrm>
          <a:prstGeom prst="rect">
            <a:avLst/>
          </a:prstGeom>
          <a:noFill/>
        </p:spPr>
        <p:txBody>
          <a:bodyPr wrap="square" rtlCol="0">
            <a:spAutoFit/>
          </a:bodyPr>
          <a:lstStyle/>
          <a:p>
            <a:r>
              <a:rPr lang="en-GB" sz="2000" dirty="0"/>
              <a:t>Partner A sit sideways on your chair, so your back is facing Partner B.</a:t>
            </a:r>
          </a:p>
          <a:p>
            <a:endParaRPr lang="en-GB" sz="2000" dirty="0"/>
          </a:p>
          <a:p>
            <a:r>
              <a:rPr lang="en-GB" sz="2000" dirty="0"/>
              <a:t>Partner B, always ask your partner if they would like a massage before starting. If your partner does not want a massage, they can just enjoy some quiet time. </a:t>
            </a:r>
          </a:p>
          <a:p>
            <a:endParaRPr lang="en-GB" sz="2000" dirty="0"/>
          </a:p>
          <a:p>
            <a:r>
              <a:rPr lang="en-GB" sz="2000" dirty="0"/>
              <a:t>Follow the actions in the video carefully.</a:t>
            </a:r>
          </a:p>
          <a:p>
            <a:endParaRPr lang="en-GB" sz="2000" dirty="0"/>
          </a:p>
          <a:p>
            <a:r>
              <a:rPr lang="en-GB" sz="2000" dirty="0"/>
              <a:t>Partner A, give your partner feedback. Ask them to stop, or to be more gentle if that’s what you want. </a:t>
            </a:r>
          </a:p>
          <a:p>
            <a:endParaRPr lang="en-GB" dirty="0"/>
          </a:p>
        </p:txBody>
      </p:sp>
      <p:pic>
        <p:nvPicPr>
          <p:cNvPr id="8" name="Picture 7">
            <a:extLst>
              <a:ext uri="{FF2B5EF4-FFF2-40B4-BE49-F238E27FC236}">
                <a16:creationId xmlns:a16="http://schemas.microsoft.com/office/drawing/2014/main" id="{77AE4484-2410-44C0-A1C6-90970753D861}"/>
              </a:ext>
            </a:extLst>
          </p:cNvPr>
          <p:cNvPicPr>
            <a:picLocks noChangeAspect="1"/>
          </p:cNvPicPr>
          <p:nvPr/>
        </p:nvPicPr>
        <p:blipFill>
          <a:blip r:embed="rId2"/>
          <a:stretch>
            <a:fillRect/>
          </a:stretch>
        </p:blipFill>
        <p:spPr>
          <a:xfrm>
            <a:off x="2926079" y="4093314"/>
            <a:ext cx="6714311" cy="2749748"/>
          </a:xfrm>
          <a:prstGeom prst="rect">
            <a:avLst/>
          </a:prstGeom>
        </p:spPr>
      </p:pic>
      <p:sp>
        <p:nvSpPr>
          <p:cNvPr id="3" name="Rectangle 2">
            <a:extLst>
              <a:ext uri="{FF2B5EF4-FFF2-40B4-BE49-F238E27FC236}">
                <a16:creationId xmlns:a16="http://schemas.microsoft.com/office/drawing/2014/main" id="{EF844422-C450-4346-B109-48156E4C324D}"/>
              </a:ext>
            </a:extLst>
          </p:cNvPr>
          <p:cNvSpPr/>
          <p:nvPr/>
        </p:nvSpPr>
        <p:spPr>
          <a:xfrm>
            <a:off x="7557189" y="2207073"/>
            <a:ext cx="3908140" cy="923330"/>
          </a:xfrm>
          <a:prstGeom prst="rect">
            <a:avLst/>
          </a:prstGeom>
        </p:spPr>
        <p:txBody>
          <a:bodyPr wrap="square">
            <a:spAutoFit/>
          </a:bodyPr>
          <a:lstStyle/>
          <a:p>
            <a:r>
              <a:rPr lang="en-GB" dirty="0">
                <a:hlinkClick r:id="rId3"/>
              </a:rPr>
              <a:t>https://www.youtube.com/watch?v=h3GKQmYRHMU</a:t>
            </a:r>
            <a:r>
              <a:rPr lang="en-GB" dirty="0"/>
              <a:t> Grass Hopper Massage</a:t>
            </a:r>
          </a:p>
          <a:p>
            <a:r>
              <a:rPr lang="en-GB" dirty="0"/>
              <a:t>3 mins</a:t>
            </a:r>
          </a:p>
        </p:txBody>
      </p:sp>
      <p:pic>
        <p:nvPicPr>
          <p:cNvPr id="1027" name="Picture 3" descr="Image result for peer massage schools">
            <a:hlinkClick r:id="rId4"/>
            <a:extLst>
              <a:ext uri="{FF2B5EF4-FFF2-40B4-BE49-F238E27FC236}">
                <a16:creationId xmlns:a16="http://schemas.microsoft.com/office/drawing/2014/main" id="{8C478BEF-537F-4BE8-BE60-995E467D3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5704" y="501015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group of people around each other&#10;&#10;Description automatically generated">
            <a:extLst>
              <a:ext uri="{FF2B5EF4-FFF2-40B4-BE49-F238E27FC236}">
                <a16:creationId xmlns:a16="http://schemas.microsoft.com/office/drawing/2014/main" id="{7286556E-5988-4DB5-BA72-1E2C762EA00B}"/>
              </a:ext>
            </a:extLst>
          </p:cNvPr>
          <p:cNvPicPr>
            <a:picLocks noChangeAspect="1"/>
          </p:cNvPicPr>
          <p:nvPr/>
        </p:nvPicPr>
        <p:blipFill>
          <a:blip r:embed="rId6"/>
          <a:stretch>
            <a:fillRect/>
          </a:stretch>
        </p:blipFill>
        <p:spPr>
          <a:xfrm>
            <a:off x="0" y="4909624"/>
            <a:ext cx="2727725" cy="1948375"/>
          </a:xfrm>
          <a:prstGeom prst="rect">
            <a:avLst/>
          </a:prstGeom>
        </p:spPr>
      </p:pic>
    </p:spTree>
    <p:extLst>
      <p:ext uri="{BB962C8B-B14F-4D97-AF65-F5344CB8AC3E}">
        <p14:creationId xmlns:p14="http://schemas.microsoft.com/office/powerpoint/2010/main" val="44431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B61A0D-9D2F-4630-8DDF-7E8D6D066077}"/>
              </a:ext>
            </a:extLst>
          </p:cNvPr>
          <p:cNvSpPr/>
          <p:nvPr/>
        </p:nvSpPr>
        <p:spPr>
          <a:xfrm>
            <a:off x="501746" y="2683805"/>
            <a:ext cx="10386646" cy="1200329"/>
          </a:xfrm>
          <a:prstGeom prst="rect">
            <a:avLst/>
          </a:prstGeom>
        </p:spPr>
        <p:txBody>
          <a:bodyPr wrap="square">
            <a:spAutoFit/>
          </a:bodyPr>
          <a:lstStyle/>
          <a:p>
            <a:r>
              <a:rPr lang="en-GB" dirty="0">
                <a:hlinkClick r:id="rId2"/>
              </a:rPr>
              <a:t>https://www.youtube.com/watch?time_continue=24&amp;v=5LhCwHy6q20&amp;feature=emb_title</a:t>
            </a:r>
            <a:endParaRPr lang="en-GB" dirty="0"/>
          </a:p>
          <a:p>
            <a:endParaRPr lang="en-GB" dirty="0"/>
          </a:p>
          <a:p>
            <a:r>
              <a:rPr lang="en-GB" dirty="0"/>
              <a:t>Focus on the moving of the shape. Breathe in as it expands, breathe out as it shrinks. </a:t>
            </a:r>
          </a:p>
          <a:p>
            <a:endParaRPr lang="en-GB" dirty="0"/>
          </a:p>
        </p:txBody>
      </p:sp>
      <p:sp>
        <p:nvSpPr>
          <p:cNvPr id="4" name="Rectangle 3">
            <a:extLst>
              <a:ext uri="{FF2B5EF4-FFF2-40B4-BE49-F238E27FC236}">
                <a16:creationId xmlns:a16="http://schemas.microsoft.com/office/drawing/2014/main" id="{5FFF420C-4C2F-4EF8-BC7B-F876B4178639}"/>
              </a:ext>
            </a:extLst>
          </p:cNvPr>
          <p:cNvSpPr/>
          <p:nvPr/>
        </p:nvSpPr>
        <p:spPr>
          <a:xfrm>
            <a:off x="429064" y="5031141"/>
            <a:ext cx="5195668" cy="1200329"/>
          </a:xfrm>
          <a:prstGeom prst="rect">
            <a:avLst/>
          </a:prstGeom>
        </p:spPr>
        <p:txBody>
          <a:bodyPr wrap="square">
            <a:spAutoFit/>
          </a:bodyPr>
          <a:lstStyle/>
          <a:p>
            <a:r>
              <a:rPr lang="en-GB" dirty="0">
                <a:hlinkClick r:id="rId3"/>
              </a:rPr>
              <a:t>https://www.youtube.com/watch?v=SEfs5TJZ6Nk</a:t>
            </a:r>
            <a:endParaRPr lang="en-GB" dirty="0"/>
          </a:p>
          <a:p>
            <a:endParaRPr lang="en-GB" dirty="0"/>
          </a:p>
          <a:p>
            <a:r>
              <a:rPr lang="en-GB" dirty="0"/>
              <a:t>Guided mindful breathing. </a:t>
            </a:r>
          </a:p>
          <a:p>
            <a:endParaRPr lang="en-GB" dirty="0"/>
          </a:p>
        </p:txBody>
      </p:sp>
      <p:sp>
        <p:nvSpPr>
          <p:cNvPr id="5" name="TextBox 4">
            <a:extLst>
              <a:ext uri="{FF2B5EF4-FFF2-40B4-BE49-F238E27FC236}">
                <a16:creationId xmlns:a16="http://schemas.microsoft.com/office/drawing/2014/main" id="{1EF89F75-4F76-4799-849E-C9D66E1EDEDD}"/>
              </a:ext>
            </a:extLst>
          </p:cNvPr>
          <p:cNvSpPr txBox="1"/>
          <p:nvPr/>
        </p:nvSpPr>
        <p:spPr>
          <a:xfrm>
            <a:off x="429064" y="4128575"/>
            <a:ext cx="6377354" cy="584775"/>
          </a:xfrm>
          <a:prstGeom prst="rect">
            <a:avLst/>
          </a:prstGeom>
          <a:noFill/>
        </p:spPr>
        <p:txBody>
          <a:bodyPr wrap="square" rtlCol="0">
            <a:spAutoFit/>
          </a:bodyPr>
          <a:lstStyle/>
          <a:p>
            <a:r>
              <a:rPr lang="en-GB" sz="3200" dirty="0"/>
              <a:t>Extras – 3 mins</a:t>
            </a:r>
          </a:p>
        </p:txBody>
      </p:sp>
      <p:sp>
        <p:nvSpPr>
          <p:cNvPr id="6" name="TextBox 5">
            <a:extLst>
              <a:ext uri="{FF2B5EF4-FFF2-40B4-BE49-F238E27FC236}">
                <a16:creationId xmlns:a16="http://schemas.microsoft.com/office/drawing/2014/main" id="{E026F5BA-7F51-43EF-B7D7-14ED829B67DB}"/>
              </a:ext>
            </a:extLst>
          </p:cNvPr>
          <p:cNvSpPr txBox="1"/>
          <p:nvPr/>
        </p:nvSpPr>
        <p:spPr>
          <a:xfrm>
            <a:off x="429064" y="136768"/>
            <a:ext cx="11024381" cy="2677656"/>
          </a:xfrm>
          <a:prstGeom prst="rect">
            <a:avLst/>
          </a:prstGeom>
          <a:noFill/>
        </p:spPr>
        <p:txBody>
          <a:bodyPr wrap="square" rtlCol="0">
            <a:spAutoFit/>
          </a:bodyPr>
          <a:lstStyle/>
          <a:p>
            <a:r>
              <a:rPr lang="en-GB" sz="3200" dirty="0"/>
              <a:t>Extras –  1 min</a:t>
            </a:r>
          </a:p>
          <a:p>
            <a:endParaRPr lang="en-GB" sz="3200" dirty="0"/>
          </a:p>
          <a:p>
            <a:r>
              <a:rPr lang="en-GB" sz="2000" dirty="0">
                <a:hlinkClick r:id="rId4"/>
              </a:rPr>
              <a:t>https://www.youtube.com/watch?v=ZME0JKiweL4</a:t>
            </a:r>
            <a:r>
              <a:rPr lang="en-GB" sz="2000" dirty="0"/>
              <a:t>   Focus fully on the sound of the bell. Open your eyes when you can’t hear it anymore.  </a:t>
            </a:r>
          </a:p>
          <a:p>
            <a:endParaRPr lang="en-GB" sz="3200" dirty="0"/>
          </a:p>
          <a:p>
            <a:endParaRPr lang="en-GB" sz="3200" dirty="0"/>
          </a:p>
        </p:txBody>
      </p:sp>
      <p:sp>
        <p:nvSpPr>
          <p:cNvPr id="7" name="TextBox 6">
            <a:extLst>
              <a:ext uri="{FF2B5EF4-FFF2-40B4-BE49-F238E27FC236}">
                <a16:creationId xmlns:a16="http://schemas.microsoft.com/office/drawing/2014/main" id="{0291E315-535C-499F-92A2-F41E82C32B4C}"/>
              </a:ext>
            </a:extLst>
          </p:cNvPr>
          <p:cNvSpPr txBox="1"/>
          <p:nvPr/>
        </p:nvSpPr>
        <p:spPr>
          <a:xfrm>
            <a:off x="471264" y="1967132"/>
            <a:ext cx="6377354" cy="584775"/>
          </a:xfrm>
          <a:prstGeom prst="rect">
            <a:avLst/>
          </a:prstGeom>
          <a:noFill/>
        </p:spPr>
        <p:txBody>
          <a:bodyPr wrap="square" rtlCol="0">
            <a:spAutoFit/>
          </a:bodyPr>
          <a:lstStyle/>
          <a:p>
            <a:r>
              <a:rPr lang="en-GB" sz="3200" dirty="0"/>
              <a:t>Extras –  2 mins</a:t>
            </a:r>
          </a:p>
        </p:txBody>
      </p:sp>
    </p:spTree>
    <p:extLst>
      <p:ext uri="{BB962C8B-B14F-4D97-AF65-F5344CB8AC3E}">
        <p14:creationId xmlns:p14="http://schemas.microsoft.com/office/powerpoint/2010/main" val="108392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627F-5DA0-4773-B388-2A002FDEAF07}"/>
              </a:ext>
            </a:extLst>
          </p:cNvPr>
          <p:cNvSpPr>
            <a:spLocks noGrp="1"/>
          </p:cNvSpPr>
          <p:nvPr>
            <p:ph type="title"/>
          </p:nvPr>
        </p:nvSpPr>
        <p:spPr/>
        <p:txBody>
          <a:bodyPr/>
          <a:lstStyle/>
          <a:p>
            <a:r>
              <a:rPr lang="en-GB" b="1" dirty="0"/>
              <a:t>Why</a:t>
            </a:r>
          </a:p>
        </p:txBody>
      </p:sp>
      <p:sp>
        <p:nvSpPr>
          <p:cNvPr id="3" name="Rectangle 2">
            <a:extLst>
              <a:ext uri="{FF2B5EF4-FFF2-40B4-BE49-F238E27FC236}">
                <a16:creationId xmlns:a16="http://schemas.microsoft.com/office/drawing/2014/main" id="{A67ED26C-A88E-473B-96D7-019F04B8B6AE}"/>
              </a:ext>
            </a:extLst>
          </p:cNvPr>
          <p:cNvSpPr/>
          <p:nvPr/>
        </p:nvSpPr>
        <p:spPr>
          <a:xfrm>
            <a:off x="719527" y="2690336"/>
            <a:ext cx="10702977" cy="3139321"/>
          </a:xfrm>
          <a:prstGeom prst="rect">
            <a:avLst/>
          </a:prstGeom>
        </p:spPr>
        <p:txBody>
          <a:bodyPr wrap="square">
            <a:spAutoFit/>
          </a:bodyPr>
          <a:lstStyle/>
          <a:p>
            <a:pPr fontAlgn="base">
              <a:buFont typeface="Arial" panose="020B0604020202020204" pitchFamily="34" charset="0"/>
              <a:buChar char="•"/>
            </a:pPr>
            <a:r>
              <a:rPr lang="en-GB" b="1" dirty="0">
                <a:solidFill>
                  <a:srgbClr val="1A1A1A"/>
                </a:solidFill>
                <a:latin typeface="Benton"/>
              </a:rPr>
              <a:t>A growing number of studies show </a:t>
            </a:r>
            <a:r>
              <a:rPr lang="en-GB" dirty="0">
                <a:solidFill>
                  <a:srgbClr val="1A1A1A"/>
                </a:solidFill>
                <a:latin typeface="Benton"/>
              </a:rPr>
              <a:t>that breathing techniques are effective against anxiety and insomnia.</a:t>
            </a:r>
          </a:p>
          <a:p>
            <a:pPr fontAlgn="base"/>
            <a:endParaRPr lang="en-GB" dirty="0">
              <a:solidFill>
                <a:srgbClr val="1A1A1A"/>
              </a:solidFill>
              <a:latin typeface="Benton"/>
            </a:endParaRPr>
          </a:p>
          <a:p>
            <a:pPr fontAlgn="base">
              <a:buFont typeface="Arial" panose="020B0604020202020204" pitchFamily="34" charset="0"/>
              <a:buChar char="•"/>
            </a:pPr>
            <a:r>
              <a:rPr lang="en-GB" b="1" dirty="0">
                <a:solidFill>
                  <a:srgbClr val="1A1A1A"/>
                </a:solidFill>
                <a:latin typeface="Benton"/>
              </a:rPr>
              <a:t>These techniques influence both physiological factors</a:t>
            </a:r>
            <a:r>
              <a:rPr lang="en-GB" dirty="0">
                <a:solidFill>
                  <a:srgbClr val="1A1A1A"/>
                </a:solidFill>
                <a:latin typeface="Benton"/>
              </a:rPr>
              <a:t> (by stimulating the parasympathetic nervous system) and psychological factors (by diverting attention from thoughts).</a:t>
            </a:r>
          </a:p>
          <a:p>
            <a:pPr fontAlgn="base">
              <a:buFont typeface="Arial" panose="020B0604020202020204" pitchFamily="34" charset="0"/>
              <a:buChar char="•"/>
            </a:pPr>
            <a:endParaRPr lang="en-GB" b="0" i="0" u="none" strike="noStrike" dirty="0">
              <a:solidFill>
                <a:srgbClr val="1A1A1A"/>
              </a:solidFill>
              <a:effectLst/>
              <a:latin typeface="Benton"/>
            </a:endParaRPr>
          </a:p>
          <a:p>
            <a:pPr fontAlgn="base">
              <a:buFont typeface="Arial" panose="020B0604020202020204" pitchFamily="34" charset="0"/>
              <a:buChar char="•"/>
            </a:pPr>
            <a:r>
              <a:rPr lang="en-GB" b="0" i="0" u="none" strike="noStrike" dirty="0">
                <a:solidFill>
                  <a:srgbClr val="1A1A1A"/>
                </a:solidFill>
                <a:effectLst/>
                <a:latin typeface="Benton"/>
              </a:rPr>
              <a:t>Research shows that </a:t>
            </a:r>
            <a:r>
              <a:rPr lang="en-GB" dirty="0">
                <a:solidFill>
                  <a:srgbClr val="1A1A1A"/>
                </a:solidFill>
                <a:latin typeface="Benton"/>
              </a:rPr>
              <a:t>negative </a:t>
            </a:r>
            <a:r>
              <a:rPr lang="en-GB" b="1" dirty="0">
                <a:solidFill>
                  <a:srgbClr val="1A1A1A"/>
                </a:solidFill>
                <a:latin typeface="Benton"/>
              </a:rPr>
              <a:t>emotions affect learning</a:t>
            </a:r>
            <a:r>
              <a:rPr lang="en-GB" dirty="0">
                <a:solidFill>
                  <a:srgbClr val="1A1A1A"/>
                </a:solidFill>
                <a:latin typeface="Benton"/>
              </a:rPr>
              <a:t>, memory and behaviour. Positive emotions have a positive impact. </a:t>
            </a:r>
          </a:p>
          <a:p>
            <a:pPr fontAlgn="base">
              <a:buFont typeface="Arial" panose="020B0604020202020204" pitchFamily="34" charset="0"/>
              <a:buChar char="•"/>
            </a:pPr>
            <a:endParaRPr lang="en-GB" b="0" i="0" u="none" strike="noStrike" dirty="0">
              <a:solidFill>
                <a:srgbClr val="1A1A1A"/>
              </a:solidFill>
              <a:effectLst/>
              <a:latin typeface="Benton"/>
            </a:endParaRPr>
          </a:p>
          <a:p>
            <a:pPr fontAlgn="base">
              <a:buFont typeface="Arial" panose="020B0604020202020204" pitchFamily="34" charset="0"/>
              <a:buChar char="•"/>
            </a:pPr>
            <a:r>
              <a:rPr lang="en-GB" dirty="0">
                <a:solidFill>
                  <a:srgbClr val="1A1A1A"/>
                </a:solidFill>
                <a:latin typeface="Benton"/>
              </a:rPr>
              <a:t>It helps </a:t>
            </a:r>
            <a:r>
              <a:rPr lang="en-GB" b="1" dirty="0">
                <a:solidFill>
                  <a:srgbClr val="1A1A1A"/>
                </a:solidFill>
                <a:latin typeface="Benton"/>
              </a:rPr>
              <a:t>achieve our school vision</a:t>
            </a:r>
            <a:r>
              <a:rPr lang="en-GB" dirty="0">
                <a:solidFill>
                  <a:srgbClr val="1A1A1A"/>
                </a:solidFill>
                <a:latin typeface="Benton"/>
              </a:rPr>
              <a:t>: </a:t>
            </a:r>
            <a:r>
              <a:rPr lang="en-GB" b="0" i="0" u="none" strike="noStrike" dirty="0">
                <a:solidFill>
                  <a:srgbClr val="1A1A1A"/>
                </a:solidFill>
                <a:effectLst/>
                <a:latin typeface="Benton"/>
              </a:rPr>
              <a:t>happy children with the skills necessary for now and the future. Emotional regulation and managing our mental health are invaluable life skills.</a:t>
            </a:r>
          </a:p>
          <a:p>
            <a:pPr fontAlgn="base">
              <a:buFont typeface="Arial" panose="020B0604020202020204" pitchFamily="34" charset="0"/>
              <a:buChar char="•"/>
            </a:pPr>
            <a:endParaRPr lang="en-GB" dirty="0">
              <a:solidFill>
                <a:srgbClr val="1A1A1A"/>
              </a:solidFill>
              <a:latin typeface="Benton"/>
            </a:endParaRPr>
          </a:p>
        </p:txBody>
      </p:sp>
    </p:spTree>
    <p:extLst>
      <p:ext uri="{BB962C8B-B14F-4D97-AF65-F5344CB8AC3E}">
        <p14:creationId xmlns:p14="http://schemas.microsoft.com/office/powerpoint/2010/main" val="190668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298D73-C992-4121-A138-7554422C8413}"/>
              </a:ext>
            </a:extLst>
          </p:cNvPr>
          <p:cNvSpPr/>
          <p:nvPr/>
        </p:nvSpPr>
        <p:spPr>
          <a:xfrm>
            <a:off x="187377" y="118019"/>
            <a:ext cx="11817246" cy="5355312"/>
          </a:xfrm>
          <a:prstGeom prst="rect">
            <a:avLst/>
          </a:prstGeom>
        </p:spPr>
        <p:txBody>
          <a:bodyPr wrap="square">
            <a:spAutoFit/>
          </a:bodyPr>
          <a:lstStyle/>
          <a:p>
            <a:r>
              <a:rPr lang="en-GB" dirty="0">
                <a:solidFill>
                  <a:srgbClr val="323232"/>
                </a:solidFill>
                <a:latin typeface="Calibri" panose="020F0502020204030204" pitchFamily="34" charset="0"/>
                <a:cs typeface="Calibri" panose="020F0502020204030204" pitchFamily="34" charset="0"/>
              </a:rPr>
              <a:t>Additional Information - only if you’re interested. </a:t>
            </a:r>
          </a:p>
          <a:p>
            <a:endParaRPr lang="en-GB" dirty="0">
              <a:solidFill>
                <a:srgbClr val="323232"/>
              </a:solidFill>
              <a:latin typeface="Calibri" panose="020F0502020204030204" pitchFamily="34" charset="0"/>
              <a:cs typeface="Calibri" panose="020F0502020204030204" pitchFamily="34" charset="0"/>
            </a:endParaRPr>
          </a:p>
          <a:p>
            <a:r>
              <a:rPr lang="en-GB" dirty="0">
                <a:solidFill>
                  <a:srgbClr val="323232"/>
                </a:solidFill>
                <a:latin typeface="Calibri" panose="020F0502020204030204" pitchFamily="34" charset="0"/>
                <a:cs typeface="Calibri" panose="020F0502020204030204" pitchFamily="34" charset="0"/>
              </a:rPr>
              <a:t>When you are feeling calm and safe, at rest, or engaged in a pleasant social exchange, your breathing slows and deepens. You are under the influence of the parasympathetic nervous system (also known as ‘rest and digest’ ((I teach our pupils this name, but also refer to it as chill mode) which produces a relaxing effect. </a:t>
            </a:r>
          </a:p>
          <a:p>
            <a:r>
              <a:rPr lang="en-GB" dirty="0">
                <a:solidFill>
                  <a:srgbClr val="323232"/>
                </a:solidFill>
                <a:latin typeface="Calibri" panose="020F0502020204030204" pitchFamily="34" charset="0"/>
                <a:cs typeface="Calibri" panose="020F0502020204030204" pitchFamily="34" charset="0"/>
              </a:rPr>
              <a:t>Conversely, when you are feeling frightened, in pain, or tense and uncomfortable, your breathing speeds up and becomes shallower. The sympathetic nervous system, which is responsible for the body’s various reactions to stress, is now activated. Less well known is that the effects also occur in the opposite direction: the state of the body affects emotions. Studies show that when your face smiles, your brain reacts in kind—you experience more pleasant emotions. Breathing, in particular, has a special power over the mind. This is all due to the </a:t>
            </a:r>
            <a:r>
              <a:rPr lang="en-GB" dirty="0" err="1">
                <a:solidFill>
                  <a:srgbClr val="323232"/>
                </a:solidFill>
                <a:latin typeface="Calibri" panose="020F0502020204030204" pitchFamily="34" charset="0"/>
                <a:cs typeface="Calibri" panose="020F0502020204030204" pitchFamily="34" charset="0"/>
              </a:rPr>
              <a:t>vagus</a:t>
            </a:r>
            <a:r>
              <a:rPr lang="en-GB" dirty="0">
                <a:solidFill>
                  <a:srgbClr val="323232"/>
                </a:solidFill>
                <a:latin typeface="Calibri" panose="020F0502020204030204" pitchFamily="34" charset="0"/>
                <a:cs typeface="Calibri" panose="020F0502020204030204" pitchFamily="34" charset="0"/>
              </a:rPr>
              <a:t> nerve, which informs the mind what the body’s present experience is. This is why it is easy to get trapped in ‘moods’ / negative thinking cycles and why r</a:t>
            </a:r>
            <a:r>
              <a:rPr lang="en-GB" dirty="0">
                <a:latin typeface="Calibri" panose="020F0502020204030204" pitchFamily="34" charset="0"/>
                <a:cs typeface="Calibri" panose="020F0502020204030204" pitchFamily="34" charset="0"/>
              </a:rPr>
              <a:t>apid breathing can contribute to and exacerbates panic attacks through a vicious circle: fear triggers faster breathing, which increases fear… The body reacts to thoughts and the mind reacts to the body.</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Breath work is not magic (although it can appear to be), it simply aims to slow and deepen breathing and becomes a focal point to distract attention from the train of thoughts.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This video is well worth a watch as a starting point for thinking about the benefits of a stillness / breathing practice. </a:t>
            </a:r>
          </a:p>
          <a:p>
            <a:r>
              <a:rPr lang="en-GB" dirty="0">
                <a:latin typeface="Calibri" panose="020F0502020204030204" pitchFamily="34" charset="0"/>
                <a:cs typeface="Calibri" panose="020F0502020204030204" pitchFamily="34" charset="0"/>
                <a:hlinkClick r:id="rId2"/>
              </a:rPr>
              <a:t>https://www.youtube.com/watch?v=VTA0j8FfCvs</a:t>
            </a:r>
            <a:r>
              <a:rPr lang="en-GB" dirty="0">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600F470A-2201-4926-9104-D02511B4668F}"/>
              </a:ext>
            </a:extLst>
          </p:cNvPr>
          <p:cNvPicPr>
            <a:picLocks noChangeAspect="1"/>
          </p:cNvPicPr>
          <p:nvPr/>
        </p:nvPicPr>
        <p:blipFill>
          <a:blip r:embed="rId3"/>
          <a:stretch>
            <a:fillRect/>
          </a:stretch>
        </p:blipFill>
        <p:spPr>
          <a:xfrm>
            <a:off x="9566322" y="5599940"/>
            <a:ext cx="2438301" cy="1258060"/>
          </a:xfrm>
          <a:prstGeom prst="rect">
            <a:avLst/>
          </a:prstGeom>
        </p:spPr>
      </p:pic>
      <p:pic>
        <p:nvPicPr>
          <p:cNvPr id="4" name="Picture 3">
            <a:extLst>
              <a:ext uri="{FF2B5EF4-FFF2-40B4-BE49-F238E27FC236}">
                <a16:creationId xmlns:a16="http://schemas.microsoft.com/office/drawing/2014/main" id="{2528AE03-A268-44ED-8CE9-BC4420FBA4C4}"/>
              </a:ext>
            </a:extLst>
          </p:cNvPr>
          <p:cNvPicPr>
            <a:picLocks noChangeAspect="1"/>
          </p:cNvPicPr>
          <p:nvPr/>
        </p:nvPicPr>
        <p:blipFill>
          <a:blip r:embed="rId4"/>
          <a:stretch>
            <a:fillRect/>
          </a:stretch>
        </p:blipFill>
        <p:spPr>
          <a:xfrm>
            <a:off x="4784212" y="5490927"/>
            <a:ext cx="2887854" cy="1343047"/>
          </a:xfrm>
          <a:prstGeom prst="rect">
            <a:avLst/>
          </a:prstGeom>
        </p:spPr>
      </p:pic>
      <p:pic>
        <p:nvPicPr>
          <p:cNvPr id="5" name="Picture 4">
            <a:extLst>
              <a:ext uri="{FF2B5EF4-FFF2-40B4-BE49-F238E27FC236}">
                <a16:creationId xmlns:a16="http://schemas.microsoft.com/office/drawing/2014/main" id="{AE19CA62-F9D3-40F1-9D54-1CAF99BA79A9}"/>
              </a:ext>
            </a:extLst>
          </p:cNvPr>
          <p:cNvPicPr>
            <a:picLocks noChangeAspect="1"/>
          </p:cNvPicPr>
          <p:nvPr/>
        </p:nvPicPr>
        <p:blipFill>
          <a:blip r:embed="rId5"/>
          <a:stretch>
            <a:fillRect/>
          </a:stretch>
        </p:blipFill>
        <p:spPr>
          <a:xfrm>
            <a:off x="0" y="5514953"/>
            <a:ext cx="2438301" cy="1343047"/>
          </a:xfrm>
          <a:prstGeom prst="rect">
            <a:avLst/>
          </a:prstGeom>
        </p:spPr>
      </p:pic>
    </p:spTree>
    <p:extLst>
      <p:ext uri="{BB962C8B-B14F-4D97-AF65-F5344CB8AC3E}">
        <p14:creationId xmlns:p14="http://schemas.microsoft.com/office/powerpoint/2010/main" val="339295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A627F-5DA0-4773-B388-2A002FDEAF07}"/>
              </a:ext>
            </a:extLst>
          </p:cNvPr>
          <p:cNvSpPr>
            <a:spLocks noGrp="1"/>
          </p:cNvSpPr>
          <p:nvPr>
            <p:ph type="title"/>
          </p:nvPr>
        </p:nvSpPr>
        <p:spPr/>
        <p:txBody>
          <a:bodyPr/>
          <a:lstStyle/>
          <a:p>
            <a:r>
              <a:rPr lang="en-GB" b="1" dirty="0"/>
              <a:t>What</a:t>
            </a:r>
            <a:r>
              <a:rPr lang="en-GB" dirty="0"/>
              <a:t> it will look like</a:t>
            </a:r>
          </a:p>
        </p:txBody>
      </p:sp>
      <p:sp>
        <p:nvSpPr>
          <p:cNvPr id="3" name="Rectangle 2">
            <a:extLst>
              <a:ext uri="{FF2B5EF4-FFF2-40B4-BE49-F238E27FC236}">
                <a16:creationId xmlns:a16="http://schemas.microsoft.com/office/drawing/2014/main" id="{A67ED26C-A88E-473B-96D7-019F04B8B6AE}"/>
              </a:ext>
            </a:extLst>
          </p:cNvPr>
          <p:cNvSpPr/>
          <p:nvPr/>
        </p:nvSpPr>
        <p:spPr>
          <a:xfrm>
            <a:off x="719527" y="2690336"/>
            <a:ext cx="10702977" cy="3693319"/>
          </a:xfrm>
          <a:prstGeom prst="rect">
            <a:avLst/>
          </a:prstGeom>
        </p:spPr>
        <p:txBody>
          <a:bodyPr wrap="square">
            <a:spAutoFit/>
          </a:bodyPr>
          <a:lstStyle/>
          <a:p>
            <a:pPr fontAlgn="base">
              <a:buFont typeface="Arial" panose="020B0604020202020204" pitchFamily="34" charset="0"/>
              <a:buChar char="•"/>
            </a:pPr>
            <a:r>
              <a:rPr lang="en-GB" i="0" u="none" strike="noStrike" dirty="0">
                <a:solidFill>
                  <a:srgbClr val="1A1A1A"/>
                </a:solidFill>
                <a:effectLst/>
                <a:latin typeface="Benton"/>
              </a:rPr>
              <a:t> Each day, children take part in one of these activities, for a brief time (ideally straight after lunch or first thing in the morning OR BOTH). </a:t>
            </a:r>
          </a:p>
          <a:p>
            <a:pPr fontAlgn="base">
              <a:buFont typeface="Arial" panose="020B0604020202020204" pitchFamily="34" charset="0"/>
              <a:buChar char="•"/>
            </a:pPr>
            <a:r>
              <a:rPr lang="en-GB" dirty="0">
                <a:solidFill>
                  <a:srgbClr val="1A1A1A"/>
                </a:solidFill>
                <a:latin typeface="Benton"/>
              </a:rPr>
              <a:t> Pupils will come to know the activities and as they become a habit, will do them easily and independently. </a:t>
            </a:r>
          </a:p>
          <a:p>
            <a:pPr fontAlgn="base">
              <a:buFont typeface="Arial" panose="020B0604020202020204" pitchFamily="34" charset="0"/>
              <a:buChar char="•"/>
            </a:pPr>
            <a:r>
              <a:rPr lang="en-GB" dirty="0">
                <a:solidFill>
                  <a:srgbClr val="1A1A1A"/>
                </a:solidFill>
                <a:latin typeface="Benton"/>
              </a:rPr>
              <a:t> When pupils are comfortable doing these activities independently, the consistency across school will help staff when dealing with distressed pupils (school resistance in the morning, friendship issues, anxiety, panic, serious injuries) or as a behaviour management strategy.</a:t>
            </a:r>
          </a:p>
          <a:p>
            <a:pPr fontAlgn="base">
              <a:buFont typeface="Arial" panose="020B0604020202020204" pitchFamily="34" charset="0"/>
              <a:buChar char="•"/>
            </a:pPr>
            <a:endParaRPr lang="en-GB" i="0" u="none" strike="noStrike" dirty="0">
              <a:solidFill>
                <a:srgbClr val="1A1A1A"/>
              </a:solidFill>
              <a:effectLst/>
              <a:latin typeface="Benton"/>
            </a:endParaRPr>
          </a:p>
          <a:p>
            <a:pPr fontAlgn="base">
              <a:buFont typeface="Arial" panose="020B0604020202020204" pitchFamily="34" charset="0"/>
              <a:buChar char="•"/>
            </a:pPr>
            <a:r>
              <a:rPr lang="en-GB" dirty="0">
                <a:solidFill>
                  <a:srgbClr val="1A1A1A"/>
                </a:solidFill>
                <a:latin typeface="Benton"/>
              </a:rPr>
              <a:t> Pupils should be encouraged to have good posture to allow the respiratory muscles to work better.</a:t>
            </a:r>
          </a:p>
          <a:p>
            <a:pPr fontAlgn="base">
              <a:buFont typeface="Arial" panose="020B0604020202020204" pitchFamily="34" charset="0"/>
              <a:buChar char="•"/>
            </a:pPr>
            <a:r>
              <a:rPr lang="en-GB" dirty="0">
                <a:solidFill>
                  <a:srgbClr val="1A1A1A"/>
                </a:solidFill>
                <a:latin typeface="Benton"/>
              </a:rPr>
              <a:t>Breathing through the nose (where possible) should be encouraged. Many people are more comfortable with ‘in through the nose, out through the mouth.’ </a:t>
            </a:r>
          </a:p>
          <a:p>
            <a:pPr fontAlgn="base">
              <a:buFont typeface="Arial" panose="020B0604020202020204" pitchFamily="34" charset="0"/>
              <a:buChar char="•"/>
            </a:pPr>
            <a:r>
              <a:rPr lang="en-GB" dirty="0">
                <a:solidFill>
                  <a:srgbClr val="1A1A1A"/>
                </a:solidFill>
                <a:latin typeface="Benton"/>
              </a:rPr>
              <a:t>The focus should be on the sensations of the breath: movement of the body as we breathe and the more subtle feelings  around the nose and throat.</a:t>
            </a:r>
          </a:p>
          <a:p>
            <a:pPr fontAlgn="base"/>
            <a:endParaRPr lang="en-GB" b="1" i="0" u="none" strike="noStrike" dirty="0">
              <a:solidFill>
                <a:srgbClr val="1A1A1A"/>
              </a:solidFill>
              <a:effectLst/>
              <a:latin typeface="Benton"/>
            </a:endParaRPr>
          </a:p>
        </p:txBody>
      </p:sp>
    </p:spTree>
    <p:extLst>
      <p:ext uri="{BB962C8B-B14F-4D97-AF65-F5344CB8AC3E}">
        <p14:creationId xmlns:p14="http://schemas.microsoft.com/office/powerpoint/2010/main" val="348729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1D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0C29-C14F-4ECF-996B-5426EAABA531}"/>
              </a:ext>
            </a:extLst>
          </p:cNvPr>
          <p:cNvSpPr>
            <a:spLocks noGrp="1"/>
          </p:cNvSpPr>
          <p:nvPr>
            <p:ph type="title"/>
          </p:nvPr>
        </p:nvSpPr>
        <p:spPr/>
        <p:txBody>
          <a:bodyPr/>
          <a:lstStyle/>
          <a:p>
            <a:r>
              <a:rPr lang="en-GB" dirty="0"/>
              <a:t>The Activities</a:t>
            </a:r>
          </a:p>
        </p:txBody>
      </p:sp>
    </p:spTree>
    <p:extLst>
      <p:ext uri="{BB962C8B-B14F-4D97-AF65-F5344CB8AC3E}">
        <p14:creationId xmlns:p14="http://schemas.microsoft.com/office/powerpoint/2010/main" val="414368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871DEFC-D3D5-4ED6-A697-165D59B1F810}"/>
              </a:ext>
            </a:extLst>
          </p:cNvPr>
          <p:cNvPicPr>
            <a:picLocks noChangeAspect="1"/>
          </p:cNvPicPr>
          <p:nvPr/>
        </p:nvPicPr>
        <p:blipFill rotWithShape="1">
          <a:blip r:embed="rId2"/>
          <a:srcRect b="53224"/>
          <a:stretch/>
        </p:blipFill>
        <p:spPr>
          <a:xfrm>
            <a:off x="0" y="0"/>
            <a:ext cx="6558574" cy="4392118"/>
          </a:xfrm>
          <a:prstGeom prst="rect">
            <a:avLst/>
          </a:prstGeom>
        </p:spPr>
      </p:pic>
      <p:pic>
        <p:nvPicPr>
          <p:cNvPr id="4" name="Picture 3">
            <a:extLst>
              <a:ext uri="{FF2B5EF4-FFF2-40B4-BE49-F238E27FC236}">
                <a16:creationId xmlns:a16="http://schemas.microsoft.com/office/drawing/2014/main" id="{E9A34661-3AC8-4C03-9693-2AB5E1A14899}"/>
              </a:ext>
            </a:extLst>
          </p:cNvPr>
          <p:cNvPicPr>
            <a:picLocks noChangeAspect="1"/>
          </p:cNvPicPr>
          <p:nvPr/>
        </p:nvPicPr>
        <p:blipFill>
          <a:blip r:embed="rId3"/>
          <a:stretch>
            <a:fillRect/>
          </a:stretch>
        </p:blipFill>
        <p:spPr>
          <a:xfrm>
            <a:off x="6578447" y="2137216"/>
            <a:ext cx="5613554" cy="4720785"/>
          </a:xfrm>
          <a:prstGeom prst="rect">
            <a:avLst/>
          </a:prstGeom>
        </p:spPr>
      </p:pic>
      <p:pic>
        <p:nvPicPr>
          <p:cNvPr id="6" name="Picture 5" descr="A close up of a mans face&#10;&#10;Description automatically generated">
            <a:extLst>
              <a:ext uri="{FF2B5EF4-FFF2-40B4-BE49-F238E27FC236}">
                <a16:creationId xmlns:a16="http://schemas.microsoft.com/office/drawing/2014/main" id="{F2C2BD1A-99D5-47C2-901E-CB7A42889852}"/>
              </a:ext>
            </a:extLst>
          </p:cNvPr>
          <p:cNvPicPr>
            <a:picLocks noChangeAspect="1"/>
          </p:cNvPicPr>
          <p:nvPr/>
        </p:nvPicPr>
        <p:blipFill rotWithShape="1">
          <a:blip r:embed="rId4"/>
          <a:srcRect l="9206" t="12896" r="5541" b="23061"/>
          <a:stretch/>
        </p:blipFill>
        <p:spPr>
          <a:xfrm>
            <a:off x="0" y="4392118"/>
            <a:ext cx="3039337" cy="2465882"/>
          </a:xfrm>
          <a:prstGeom prst="rect">
            <a:avLst/>
          </a:prstGeom>
        </p:spPr>
      </p:pic>
      <p:sp>
        <p:nvSpPr>
          <p:cNvPr id="7" name="TextBox 6">
            <a:extLst>
              <a:ext uri="{FF2B5EF4-FFF2-40B4-BE49-F238E27FC236}">
                <a16:creationId xmlns:a16="http://schemas.microsoft.com/office/drawing/2014/main" id="{A1D79249-92FD-46FE-AB2B-B270B800F1B2}"/>
              </a:ext>
            </a:extLst>
          </p:cNvPr>
          <p:cNvSpPr txBox="1"/>
          <p:nvPr/>
        </p:nvSpPr>
        <p:spPr>
          <a:xfrm>
            <a:off x="3039337" y="4720784"/>
            <a:ext cx="3539110" cy="1938992"/>
          </a:xfrm>
          <a:prstGeom prst="rect">
            <a:avLst/>
          </a:prstGeom>
          <a:noFill/>
        </p:spPr>
        <p:txBody>
          <a:bodyPr wrap="square" rtlCol="0">
            <a:spAutoFit/>
          </a:bodyPr>
          <a:lstStyle/>
          <a:p>
            <a:pPr algn="ctr"/>
            <a:r>
              <a:rPr lang="en-GB" sz="2400" dirty="0"/>
              <a:t>Some people prefer to close their eyes to help them focus more on the feelings of their breath and their finger.</a:t>
            </a:r>
          </a:p>
        </p:txBody>
      </p:sp>
      <p:sp>
        <p:nvSpPr>
          <p:cNvPr id="8" name="TextBox 7">
            <a:extLst>
              <a:ext uri="{FF2B5EF4-FFF2-40B4-BE49-F238E27FC236}">
                <a16:creationId xmlns:a16="http://schemas.microsoft.com/office/drawing/2014/main" id="{B91B3B33-004B-4528-9651-334FF8A71FF1}"/>
              </a:ext>
            </a:extLst>
          </p:cNvPr>
          <p:cNvSpPr txBox="1"/>
          <p:nvPr/>
        </p:nvSpPr>
        <p:spPr>
          <a:xfrm>
            <a:off x="7000407" y="359764"/>
            <a:ext cx="4811842" cy="1323439"/>
          </a:xfrm>
          <a:prstGeom prst="rect">
            <a:avLst/>
          </a:prstGeom>
          <a:noFill/>
        </p:spPr>
        <p:txBody>
          <a:bodyPr wrap="square" rtlCol="0">
            <a:spAutoFit/>
          </a:bodyPr>
          <a:lstStyle/>
          <a:p>
            <a:pPr algn="ctr"/>
            <a:r>
              <a:rPr lang="en-GB" sz="4400" u="sng" dirty="0"/>
              <a:t>Monday</a:t>
            </a:r>
          </a:p>
          <a:p>
            <a:pPr algn="ctr"/>
            <a:r>
              <a:rPr lang="en-GB" sz="3600" dirty="0"/>
              <a:t>Take 5 Breathing</a:t>
            </a:r>
          </a:p>
        </p:txBody>
      </p:sp>
      <p:sp>
        <p:nvSpPr>
          <p:cNvPr id="9" name="Rectangle: Rounded Corners 8">
            <a:extLst>
              <a:ext uri="{FF2B5EF4-FFF2-40B4-BE49-F238E27FC236}">
                <a16:creationId xmlns:a16="http://schemas.microsoft.com/office/drawing/2014/main" id="{1485BCF6-6692-43BD-84B5-19D371D5E316}"/>
              </a:ext>
            </a:extLst>
          </p:cNvPr>
          <p:cNvSpPr/>
          <p:nvPr/>
        </p:nvSpPr>
        <p:spPr>
          <a:xfrm>
            <a:off x="7210269" y="224852"/>
            <a:ext cx="4601980" cy="1708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394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2914F051-8408-48AE-9B0B-037AF13E8EB0}"/>
              </a:ext>
            </a:extLst>
          </p:cNvPr>
          <p:cNvPicPr>
            <a:picLocks noChangeAspect="1"/>
          </p:cNvPicPr>
          <p:nvPr/>
        </p:nvPicPr>
        <p:blipFill>
          <a:blip r:embed="rId3"/>
          <a:stretch>
            <a:fillRect/>
          </a:stretch>
        </p:blipFill>
        <p:spPr>
          <a:xfrm>
            <a:off x="1179699" y="597534"/>
            <a:ext cx="8994063" cy="5539901"/>
          </a:xfrm>
          <a:prstGeom prst="rect">
            <a:avLst/>
          </a:prstGeom>
        </p:spPr>
      </p:pic>
      <p:sp>
        <p:nvSpPr>
          <p:cNvPr id="4" name="TextBox 3">
            <a:extLst>
              <a:ext uri="{FF2B5EF4-FFF2-40B4-BE49-F238E27FC236}">
                <a16:creationId xmlns:a16="http://schemas.microsoft.com/office/drawing/2014/main" id="{397C10B0-3C13-4AFF-A28E-A51D2CDCE33E}"/>
              </a:ext>
            </a:extLst>
          </p:cNvPr>
          <p:cNvSpPr txBox="1"/>
          <p:nvPr/>
        </p:nvSpPr>
        <p:spPr>
          <a:xfrm>
            <a:off x="119921" y="119921"/>
            <a:ext cx="9788577" cy="369332"/>
          </a:xfrm>
          <a:prstGeom prst="rect">
            <a:avLst/>
          </a:prstGeom>
          <a:noFill/>
        </p:spPr>
        <p:txBody>
          <a:bodyPr wrap="square" rtlCol="0">
            <a:spAutoFit/>
          </a:bodyPr>
          <a:lstStyle/>
          <a:p>
            <a:r>
              <a:rPr lang="en-GB" dirty="0"/>
              <a:t>Take 5 Breathing – Click the image for a Guided version (Foundation Stage)</a:t>
            </a:r>
          </a:p>
        </p:txBody>
      </p:sp>
    </p:spTree>
    <p:extLst>
      <p:ext uri="{BB962C8B-B14F-4D97-AF65-F5344CB8AC3E}">
        <p14:creationId xmlns:p14="http://schemas.microsoft.com/office/powerpoint/2010/main" val="349769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ns face&#10;&#10;Description automatically generated">
            <a:extLst>
              <a:ext uri="{FF2B5EF4-FFF2-40B4-BE49-F238E27FC236}">
                <a16:creationId xmlns:a16="http://schemas.microsoft.com/office/drawing/2014/main" id="{F2C2BD1A-99D5-47C2-901E-CB7A42889852}"/>
              </a:ext>
            </a:extLst>
          </p:cNvPr>
          <p:cNvPicPr>
            <a:picLocks noChangeAspect="1"/>
          </p:cNvPicPr>
          <p:nvPr/>
        </p:nvPicPr>
        <p:blipFill rotWithShape="1">
          <a:blip r:embed="rId2"/>
          <a:srcRect l="9206" t="12896" r="5541" b="23061"/>
          <a:stretch/>
        </p:blipFill>
        <p:spPr>
          <a:xfrm>
            <a:off x="0" y="4392118"/>
            <a:ext cx="3039337" cy="2465882"/>
          </a:xfrm>
          <a:prstGeom prst="rect">
            <a:avLst/>
          </a:prstGeom>
        </p:spPr>
      </p:pic>
      <p:sp>
        <p:nvSpPr>
          <p:cNvPr id="7" name="TextBox 6">
            <a:extLst>
              <a:ext uri="{FF2B5EF4-FFF2-40B4-BE49-F238E27FC236}">
                <a16:creationId xmlns:a16="http://schemas.microsoft.com/office/drawing/2014/main" id="{A1D79249-92FD-46FE-AB2B-B270B800F1B2}"/>
              </a:ext>
            </a:extLst>
          </p:cNvPr>
          <p:cNvSpPr txBox="1"/>
          <p:nvPr/>
        </p:nvSpPr>
        <p:spPr>
          <a:xfrm>
            <a:off x="3039337" y="4720784"/>
            <a:ext cx="3539110" cy="1569660"/>
          </a:xfrm>
          <a:prstGeom prst="rect">
            <a:avLst/>
          </a:prstGeom>
          <a:noFill/>
        </p:spPr>
        <p:txBody>
          <a:bodyPr wrap="square" rtlCol="0">
            <a:spAutoFit/>
          </a:bodyPr>
          <a:lstStyle/>
          <a:p>
            <a:pPr algn="ctr"/>
            <a:r>
              <a:rPr lang="en-GB" sz="2400" dirty="0"/>
              <a:t>Some people prefer to close their eyes to help them focus more on the feelings of their breath.</a:t>
            </a:r>
          </a:p>
        </p:txBody>
      </p:sp>
      <p:sp>
        <p:nvSpPr>
          <p:cNvPr id="5" name="Rectangle 4">
            <a:extLst>
              <a:ext uri="{FF2B5EF4-FFF2-40B4-BE49-F238E27FC236}">
                <a16:creationId xmlns:a16="http://schemas.microsoft.com/office/drawing/2014/main" id="{C306E81E-CC57-40F4-8A43-2FE7CDFAF8C8}"/>
              </a:ext>
            </a:extLst>
          </p:cNvPr>
          <p:cNvSpPr/>
          <p:nvPr/>
        </p:nvSpPr>
        <p:spPr>
          <a:xfrm>
            <a:off x="482447" y="421318"/>
            <a:ext cx="6096000" cy="3693319"/>
          </a:xfrm>
          <a:prstGeom prst="rect">
            <a:avLst/>
          </a:prstGeom>
        </p:spPr>
        <p:txBody>
          <a:bodyPr>
            <a:spAutoFit/>
          </a:bodyPr>
          <a:lstStyle/>
          <a:p>
            <a:r>
              <a:rPr lang="en-GB" dirty="0">
                <a:latin typeface="avenir"/>
              </a:rPr>
              <a:t>Square breathing is also referred to as box breathing, 4×4 breathing and 4-part breath.</a:t>
            </a:r>
          </a:p>
          <a:p>
            <a:endParaRPr lang="en-GB" dirty="0">
              <a:latin typeface="avenir"/>
            </a:endParaRPr>
          </a:p>
          <a:p>
            <a:r>
              <a:rPr lang="en-GB" dirty="0"/>
              <a:t>Sit up straight to allow your body to breathe freely.</a:t>
            </a:r>
          </a:p>
          <a:p>
            <a:endParaRPr lang="en-GB" dirty="0"/>
          </a:p>
          <a:p>
            <a:pPr fontAlgn="base"/>
            <a:r>
              <a:rPr lang="en-GB" dirty="0"/>
              <a:t>(Begin by slowly exhaling all of your air out, so it is easy to breathe in for 4 seconds.)</a:t>
            </a:r>
          </a:p>
          <a:p>
            <a:pPr fontAlgn="base"/>
            <a:endParaRPr lang="en-GB" dirty="0"/>
          </a:p>
          <a:p>
            <a:pPr fontAlgn="base"/>
            <a:r>
              <a:rPr lang="en-GB" dirty="0"/>
              <a:t>Then, gently inhale through your nose to a slow count of 4.</a:t>
            </a:r>
          </a:p>
          <a:p>
            <a:pPr fontAlgn="base"/>
            <a:r>
              <a:rPr lang="en-GB" dirty="0"/>
              <a:t>Hold at the top of the breath for a count of 4.</a:t>
            </a:r>
          </a:p>
          <a:p>
            <a:pPr fontAlgn="base"/>
            <a:r>
              <a:rPr lang="en-GB" dirty="0"/>
              <a:t>Then gently exhale through your mouth for a count of 4.</a:t>
            </a:r>
          </a:p>
          <a:p>
            <a:pPr fontAlgn="base"/>
            <a:r>
              <a:rPr lang="en-GB" dirty="0"/>
              <a:t>At the bottom of the breath, pause and hold for the count of 4.</a:t>
            </a:r>
          </a:p>
          <a:p>
            <a:endParaRPr lang="en-GB" dirty="0"/>
          </a:p>
        </p:txBody>
      </p:sp>
      <p:sp>
        <p:nvSpPr>
          <p:cNvPr id="10" name="TextBox 9">
            <a:extLst>
              <a:ext uri="{FF2B5EF4-FFF2-40B4-BE49-F238E27FC236}">
                <a16:creationId xmlns:a16="http://schemas.microsoft.com/office/drawing/2014/main" id="{951BCCAC-4255-4769-892A-A92C30F0664B}"/>
              </a:ext>
            </a:extLst>
          </p:cNvPr>
          <p:cNvSpPr txBox="1"/>
          <p:nvPr/>
        </p:nvSpPr>
        <p:spPr>
          <a:xfrm>
            <a:off x="7000407" y="359764"/>
            <a:ext cx="4811842" cy="1323439"/>
          </a:xfrm>
          <a:prstGeom prst="rect">
            <a:avLst/>
          </a:prstGeom>
          <a:noFill/>
        </p:spPr>
        <p:txBody>
          <a:bodyPr wrap="square" rtlCol="0">
            <a:spAutoFit/>
          </a:bodyPr>
          <a:lstStyle/>
          <a:p>
            <a:pPr algn="ctr"/>
            <a:r>
              <a:rPr lang="en-GB" sz="4400" u="sng" dirty="0"/>
              <a:t>Tuesday</a:t>
            </a:r>
          </a:p>
          <a:p>
            <a:pPr algn="ctr"/>
            <a:r>
              <a:rPr lang="en-GB" sz="3600" dirty="0"/>
              <a:t>Square Breathing</a:t>
            </a:r>
          </a:p>
        </p:txBody>
      </p:sp>
      <p:sp>
        <p:nvSpPr>
          <p:cNvPr id="11" name="Rectangle: Rounded Corners 10">
            <a:extLst>
              <a:ext uri="{FF2B5EF4-FFF2-40B4-BE49-F238E27FC236}">
                <a16:creationId xmlns:a16="http://schemas.microsoft.com/office/drawing/2014/main" id="{F6DA09A2-0E00-4FED-81D5-8B51CB40E02F}"/>
              </a:ext>
            </a:extLst>
          </p:cNvPr>
          <p:cNvSpPr/>
          <p:nvPr/>
        </p:nvSpPr>
        <p:spPr>
          <a:xfrm>
            <a:off x="7210269" y="224852"/>
            <a:ext cx="4601980" cy="17088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screenshot of a cell phone&#10;&#10;Description automatically generated">
            <a:extLst>
              <a:ext uri="{FF2B5EF4-FFF2-40B4-BE49-F238E27FC236}">
                <a16:creationId xmlns:a16="http://schemas.microsoft.com/office/drawing/2014/main" id="{DB097781-AE68-4BF6-A0DE-F6799EAFD45B}"/>
              </a:ext>
            </a:extLst>
          </p:cNvPr>
          <p:cNvPicPr>
            <a:picLocks noChangeAspect="1"/>
          </p:cNvPicPr>
          <p:nvPr/>
        </p:nvPicPr>
        <p:blipFill rotWithShape="1">
          <a:blip r:embed="rId3"/>
          <a:srcRect b="6025"/>
          <a:stretch/>
        </p:blipFill>
        <p:spPr>
          <a:xfrm>
            <a:off x="6910466" y="1997439"/>
            <a:ext cx="5085412" cy="4779015"/>
          </a:xfrm>
          <a:prstGeom prst="rect">
            <a:avLst/>
          </a:prstGeom>
        </p:spPr>
      </p:pic>
    </p:spTree>
    <p:extLst>
      <p:ext uri="{BB962C8B-B14F-4D97-AF65-F5344CB8AC3E}">
        <p14:creationId xmlns:p14="http://schemas.microsoft.com/office/powerpoint/2010/main" val="32186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05D547BD-FECE-4430-B560-B518B87A2E52}"/>
              </a:ext>
            </a:extLst>
          </p:cNvPr>
          <p:cNvPicPr>
            <a:picLocks noChangeAspect="1"/>
          </p:cNvPicPr>
          <p:nvPr/>
        </p:nvPicPr>
        <p:blipFill>
          <a:blip r:embed="rId3"/>
          <a:stretch>
            <a:fillRect/>
          </a:stretch>
        </p:blipFill>
        <p:spPr>
          <a:xfrm>
            <a:off x="548711" y="550562"/>
            <a:ext cx="9149925" cy="5756875"/>
          </a:xfrm>
          <a:prstGeom prst="rect">
            <a:avLst/>
          </a:prstGeom>
        </p:spPr>
      </p:pic>
      <p:sp>
        <p:nvSpPr>
          <p:cNvPr id="4" name="TextBox 3">
            <a:extLst>
              <a:ext uri="{FF2B5EF4-FFF2-40B4-BE49-F238E27FC236}">
                <a16:creationId xmlns:a16="http://schemas.microsoft.com/office/drawing/2014/main" id="{BC3A3CF5-8DDE-4527-B7BD-EF323BB4F07F}"/>
              </a:ext>
            </a:extLst>
          </p:cNvPr>
          <p:cNvSpPr txBox="1"/>
          <p:nvPr/>
        </p:nvSpPr>
        <p:spPr>
          <a:xfrm>
            <a:off x="119921" y="63650"/>
            <a:ext cx="9788577" cy="369332"/>
          </a:xfrm>
          <a:prstGeom prst="rect">
            <a:avLst/>
          </a:prstGeom>
          <a:noFill/>
        </p:spPr>
        <p:txBody>
          <a:bodyPr wrap="square" rtlCol="0">
            <a:spAutoFit/>
          </a:bodyPr>
          <a:lstStyle/>
          <a:p>
            <a:r>
              <a:rPr lang="en-GB" dirty="0"/>
              <a:t>Square Breathing – Click the image for a Guided version (Foundation Stage / KS1)</a:t>
            </a:r>
          </a:p>
        </p:txBody>
      </p:sp>
    </p:spTree>
    <p:extLst>
      <p:ext uri="{BB962C8B-B14F-4D97-AF65-F5344CB8AC3E}">
        <p14:creationId xmlns:p14="http://schemas.microsoft.com/office/powerpoint/2010/main" val="281616439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0</TotalTime>
  <Words>1236</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vt:lpstr>
      <vt:lpstr>Benton</vt:lpstr>
      <vt:lpstr>Calibri</vt:lpstr>
      <vt:lpstr>Gill Sans MT</vt:lpstr>
      <vt:lpstr>Parcel</vt:lpstr>
      <vt:lpstr>Daily Calming activities</vt:lpstr>
      <vt:lpstr>Why</vt:lpstr>
      <vt:lpstr>PowerPoint Presentation</vt:lpstr>
      <vt:lpstr>What it will look like</vt:lpstr>
      <vt:lpstr>The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Procter</dc:creator>
  <cp:lastModifiedBy>Catherine Smith</cp:lastModifiedBy>
  <cp:revision>21</cp:revision>
  <dcterms:created xsi:type="dcterms:W3CDTF">2020-01-30T06:32:12Z</dcterms:created>
  <dcterms:modified xsi:type="dcterms:W3CDTF">2020-07-10T14:12:52Z</dcterms:modified>
</cp:coreProperties>
</file>